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>
  <p:sldMasterIdLst>
    <p:sldMasterId id="2147483650" r:id="rId1"/>
  </p:sldMasterIdLst>
  <p:notesMasterIdLst>
    <p:notesMasterId r:id="rId13"/>
  </p:notesMasterIdLst>
  <p:handoutMasterIdLst>
    <p:handoutMasterId r:id="rId14"/>
  </p:handoutMasterIdLst>
  <p:sldIdLst>
    <p:sldId id="930" r:id="rId2"/>
    <p:sldId id="944" r:id="rId3"/>
    <p:sldId id="951" r:id="rId4"/>
    <p:sldId id="952" r:id="rId5"/>
    <p:sldId id="953" r:id="rId6"/>
    <p:sldId id="954" r:id="rId7"/>
    <p:sldId id="955" r:id="rId8"/>
    <p:sldId id="956" r:id="rId9"/>
    <p:sldId id="957" r:id="rId10"/>
    <p:sldId id="958" r:id="rId11"/>
    <p:sldId id="959" r:id="rId12"/>
  </p:sldIdLst>
  <p:sldSz cx="9144000" cy="6858000" type="screen4x3"/>
  <p:notesSz cx="6797675" cy="9928225"/>
  <p:embeddedFontLst>
    <p:embeddedFont>
      <p:font typeface="Arial Unicode MS" panose="020B0604020202020204" pitchFamily="34" charset="-128"/>
      <p:regular r:id="rId15"/>
    </p:embeddedFont>
    <p:embeddedFont>
      <p:font typeface="Wingdings 2" panose="05020102010507070707" pitchFamily="18" charset="2"/>
      <p:regular r:id="rId16"/>
    </p:embeddedFont>
    <p:embeddedFont>
      <p:font typeface="Arial Rounded MT Bold" panose="020F0704030504030204" pitchFamily="34" charset="0"/>
      <p:regular r:id="rId17"/>
    </p:embeddedFont>
    <p:embeddedFont>
      <p:font typeface="Wingdings 3" panose="05040102010807070707" pitchFamily="18" charset="2"/>
      <p:regular r:id="rId18"/>
    </p:embeddedFont>
    <p:embeddedFont>
      <p:font typeface="Verdana" panose="020B0604030504040204" pitchFamily="34" charset="0"/>
      <p:regular r:id="rId19"/>
      <p:bold r:id="rId20"/>
      <p:italic r:id="rId21"/>
      <p:boldItalic r:id="rId22"/>
    </p:embeddedFont>
  </p:embeddedFontLst>
  <p:custDataLst>
    <p:tags r:id="rId23"/>
  </p:custDataLst>
  <p:defaultTextStyle>
    <a:defPPr>
      <a:defRPr lang="de-DE"/>
    </a:defPPr>
    <a:lvl1pPr algn="ctr" rtl="0" eaLnBrk="0" fontAlgn="base" hangingPunct="0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 Unicode MS" pitchFamily="-106" charset="0"/>
        <a:ea typeface="Arial Unicode MS" pitchFamily="-106" charset="0"/>
        <a:cs typeface="Arial Unicode MS" pitchFamily="-106" charset="0"/>
      </a:defRPr>
    </a:lvl1pPr>
    <a:lvl2pPr marL="457200" algn="ctr" rtl="0" eaLnBrk="0" fontAlgn="base" hangingPunct="0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 Unicode MS" pitchFamily="-106" charset="0"/>
        <a:ea typeface="Arial Unicode MS" pitchFamily="-106" charset="0"/>
        <a:cs typeface="Arial Unicode MS" pitchFamily="-106" charset="0"/>
      </a:defRPr>
    </a:lvl2pPr>
    <a:lvl3pPr marL="914400" algn="ctr" rtl="0" eaLnBrk="0" fontAlgn="base" hangingPunct="0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 Unicode MS" pitchFamily="-106" charset="0"/>
        <a:ea typeface="Arial Unicode MS" pitchFamily="-106" charset="0"/>
        <a:cs typeface="Arial Unicode MS" pitchFamily="-106" charset="0"/>
      </a:defRPr>
    </a:lvl3pPr>
    <a:lvl4pPr marL="1371600" algn="ctr" rtl="0" eaLnBrk="0" fontAlgn="base" hangingPunct="0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 Unicode MS" pitchFamily="-106" charset="0"/>
        <a:ea typeface="Arial Unicode MS" pitchFamily="-106" charset="0"/>
        <a:cs typeface="Arial Unicode MS" pitchFamily="-106" charset="0"/>
      </a:defRPr>
    </a:lvl4pPr>
    <a:lvl5pPr marL="1828800" algn="ctr" rtl="0" eaLnBrk="0" fontAlgn="base" hangingPunct="0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 Unicode MS" pitchFamily="-106" charset="0"/>
        <a:ea typeface="Arial Unicode MS" pitchFamily="-106" charset="0"/>
        <a:cs typeface="Arial Unicode MS" pitchFamily="-106" charset="0"/>
      </a:defRPr>
    </a:lvl5pPr>
    <a:lvl6pPr marL="2286000" algn="l" defTabSz="457200" rtl="0" eaLnBrk="1" latinLnBrk="0" hangingPunct="1">
      <a:defRPr sz="1400" kern="1200">
        <a:solidFill>
          <a:schemeClr val="tx1"/>
        </a:solidFill>
        <a:latin typeface="Arial Unicode MS" pitchFamily="-106" charset="0"/>
        <a:ea typeface="Arial Unicode MS" pitchFamily="-106" charset="0"/>
        <a:cs typeface="Arial Unicode MS" pitchFamily="-106" charset="0"/>
      </a:defRPr>
    </a:lvl6pPr>
    <a:lvl7pPr marL="2743200" algn="l" defTabSz="457200" rtl="0" eaLnBrk="1" latinLnBrk="0" hangingPunct="1">
      <a:defRPr sz="1400" kern="1200">
        <a:solidFill>
          <a:schemeClr val="tx1"/>
        </a:solidFill>
        <a:latin typeface="Arial Unicode MS" pitchFamily="-106" charset="0"/>
        <a:ea typeface="Arial Unicode MS" pitchFamily="-106" charset="0"/>
        <a:cs typeface="Arial Unicode MS" pitchFamily="-106" charset="0"/>
      </a:defRPr>
    </a:lvl7pPr>
    <a:lvl8pPr marL="3200400" algn="l" defTabSz="457200" rtl="0" eaLnBrk="1" latinLnBrk="0" hangingPunct="1">
      <a:defRPr sz="1400" kern="1200">
        <a:solidFill>
          <a:schemeClr val="tx1"/>
        </a:solidFill>
        <a:latin typeface="Arial Unicode MS" pitchFamily="-106" charset="0"/>
        <a:ea typeface="Arial Unicode MS" pitchFamily="-106" charset="0"/>
        <a:cs typeface="Arial Unicode MS" pitchFamily="-106" charset="0"/>
      </a:defRPr>
    </a:lvl8pPr>
    <a:lvl9pPr marL="3657600" algn="l" defTabSz="457200" rtl="0" eaLnBrk="1" latinLnBrk="0" hangingPunct="1">
      <a:defRPr sz="1400" kern="1200">
        <a:solidFill>
          <a:schemeClr val="tx1"/>
        </a:solidFill>
        <a:latin typeface="Arial Unicode MS" pitchFamily="-106" charset="0"/>
        <a:ea typeface="Arial Unicode MS" pitchFamily="-106" charset="0"/>
        <a:cs typeface="Arial Unicode MS" pitchFamily="-106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101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06">
          <p15:clr>
            <a:srgbClr val="A4A3A4"/>
          </p15:clr>
        </p15:guide>
        <p15:guide id="2" pos="212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 frameSlides="1"/>
  <p:showPr showNarration="1" useTimings="0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290"/>
    <a:srgbClr val="AABBD9"/>
    <a:srgbClr val="9CB5DF"/>
    <a:srgbClr val="617DAB"/>
    <a:srgbClr val="FFB7A6"/>
    <a:srgbClr val="00418F"/>
    <a:srgbClr val="66A1DB"/>
    <a:srgbClr val="3E5C93"/>
    <a:srgbClr val="456399"/>
    <a:srgbClr val="E73B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618" autoAdjust="0"/>
    <p:restoredTop sz="91677" autoAdjust="0"/>
  </p:normalViewPr>
  <p:slideViewPr>
    <p:cSldViewPr snapToGrid="0">
      <p:cViewPr varScale="1">
        <p:scale>
          <a:sx n="80" d="100"/>
          <a:sy n="80" d="100"/>
        </p:scale>
        <p:origin x="1123" y="48"/>
      </p:cViewPr>
      <p:guideLst>
        <p:guide orient="horz" pos="2160"/>
        <p:guide pos="101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2456"/>
    </p:cViewPr>
  </p:sorterViewPr>
  <p:notesViewPr>
    <p:cSldViewPr snapToGrid="0">
      <p:cViewPr>
        <p:scale>
          <a:sx n="100" d="100"/>
          <a:sy n="100" d="100"/>
        </p:scale>
        <p:origin x="2419" y="-1171"/>
      </p:cViewPr>
      <p:guideLst>
        <p:guide orient="horz" pos="3106"/>
        <p:guide pos="212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4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Relationship Id="rId22" Type="http://schemas.openxmlformats.org/officeDocument/2006/relationships/font" Target="fonts/font8.fntdata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00475" y="0"/>
            <a:ext cx="2997200" cy="552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909" tIns="46946" rIns="93909" bIns="46946" numCol="1" anchor="t" anchorCtr="0" compatLnSpc="1">
            <a:prstTxWarp prst="textNoShape">
              <a:avLst/>
            </a:prstTxWarp>
          </a:bodyPr>
          <a:lstStyle>
            <a:lvl1pPr algn="r" defTabSz="4422775">
              <a:defRPr sz="1800">
                <a:latin typeface="Arial Unicode MS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>
              <a:latin typeface="Arial"/>
            </a:endParaRPr>
          </a:p>
        </p:txBody>
      </p:sp>
      <p:sp>
        <p:nvSpPr>
          <p:cNvPr id="1741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212725" y="9482138"/>
            <a:ext cx="2927350" cy="446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909" tIns="46946" rIns="93909" bIns="46946" numCol="1" anchor="b" anchorCtr="0" compatLnSpc="1">
            <a:prstTxWarp prst="textNoShape">
              <a:avLst/>
            </a:prstTxWarp>
          </a:bodyPr>
          <a:lstStyle>
            <a:lvl1pPr algn="l" defTabSz="4422775">
              <a:defRPr sz="1800">
                <a:latin typeface="Arial Unicode MS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>
              <a:latin typeface="Arial"/>
            </a:endParaRPr>
          </a:p>
        </p:txBody>
      </p:sp>
      <p:sp>
        <p:nvSpPr>
          <p:cNvPr id="1741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586163" y="9482138"/>
            <a:ext cx="2998787" cy="446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909" tIns="46946" rIns="93909" bIns="46946" numCol="1" anchor="b" anchorCtr="0" compatLnSpc="1">
            <a:prstTxWarp prst="textNoShape">
              <a:avLst/>
            </a:prstTxWarp>
          </a:bodyPr>
          <a:lstStyle>
            <a:lvl1pPr algn="r" defTabSz="4422775">
              <a:defRPr sz="1800">
                <a:latin typeface="Arial Unicode MS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>
              <a:latin typeface="Arial"/>
            </a:endParaRPr>
          </a:p>
        </p:txBody>
      </p:sp>
      <p:sp>
        <p:nvSpPr>
          <p:cNvPr id="17418" name="Text Box 10"/>
          <p:cNvSpPr txBox="1">
            <a:spLocks noChangeArrowheads="1"/>
          </p:cNvSpPr>
          <p:nvPr/>
        </p:nvSpPr>
        <p:spPr bwMode="auto">
          <a:xfrm>
            <a:off x="6493541" y="0"/>
            <a:ext cx="185072" cy="369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1641" tIns="45829" rIns="91641" bIns="45829">
            <a:prstTxWarp prst="textNoShape">
              <a:avLst/>
            </a:prstTxWarp>
            <a:spAutoFit/>
          </a:bodyPr>
          <a:lstStyle/>
          <a:p>
            <a:pPr algn="r" defTabSz="4422775">
              <a:defRPr/>
            </a:pPr>
            <a:endParaRPr lang="en-US" sz="1800" dirty="0">
              <a:latin typeface="Arial"/>
              <a:ea typeface="Arial"/>
              <a:cs typeface="Arial"/>
            </a:endParaRPr>
          </a:p>
        </p:txBody>
      </p:sp>
      <p:sp>
        <p:nvSpPr>
          <p:cNvPr id="17420" name="Rectangle 12"/>
          <p:cNvSpPr>
            <a:spLocks noChangeArrowheads="1"/>
          </p:cNvSpPr>
          <p:nvPr/>
        </p:nvSpPr>
        <p:spPr bwMode="auto">
          <a:xfrm>
            <a:off x="566738" y="0"/>
            <a:ext cx="4505325" cy="373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0982" tIns="45481" rIns="90982" bIns="45481">
            <a:prstTxWarp prst="textNoShape">
              <a:avLst/>
            </a:prstTxWarp>
            <a:spAutoFit/>
          </a:bodyPr>
          <a:lstStyle/>
          <a:p>
            <a:pPr algn="l" defTabSz="4422775">
              <a:defRPr/>
            </a:pPr>
            <a:endParaRPr lang="en-US" sz="1800" dirty="0">
              <a:latin typeface="Arial"/>
              <a:ea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9086190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27350" cy="484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909" tIns="46946" rIns="93909" bIns="46946" numCol="1" anchor="t" anchorCtr="0" compatLnSpc="1">
            <a:prstTxWarp prst="textNoShape">
              <a:avLst/>
            </a:prstTxWarp>
          </a:bodyPr>
          <a:lstStyle>
            <a:lvl1pPr algn="l" defTabSz="4422775">
              <a:defRPr sz="1800">
                <a:latin typeface="Arial"/>
                <a:ea typeface="+mn-ea"/>
                <a:cs typeface="+mn-cs"/>
              </a:defRPr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24288" y="0"/>
            <a:ext cx="2951162" cy="484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909" tIns="46946" rIns="93909" bIns="46946" numCol="1" anchor="t" anchorCtr="0" compatLnSpc="1">
            <a:prstTxWarp prst="textNoShape">
              <a:avLst/>
            </a:prstTxWarp>
          </a:bodyPr>
          <a:lstStyle>
            <a:lvl1pPr algn="r" defTabSz="4422775">
              <a:defRPr sz="1800">
                <a:latin typeface="Arial"/>
                <a:ea typeface="+mn-ea"/>
                <a:cs typeface="+mn-cs"/>
              </a:defRPr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1126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884238" y="723900"/>
            <a:ext cx="5005387" cy="375443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86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896938" y="4722813"/>
            <a:ext cx="4957762" cy="4481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909" tIns="46946" rIns="93909" bIns="4694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 dirty="0"/>
              <a:t>Klicken Sie, um die Formate des Vorlagentextes zu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</a:p>
        </p:txBody>
      </p:sp>
      <p:sp>
        <p:nvSpPr>
          <p:cNvPr id="286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44038"/>
            <a:ext cx="2927350" cy="449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909" tIns="46946" rIns="93909" bIns="46946" numCol="1" anchor="b" anchorCtr="0" compatLnSpc="1">
            <a:prstTxWarp prst="textNoShape">
              <a:avLst/>
            </a:prstTxWarp>
          </a:bodyPr>
          <a:lstStyle>
            <a:lvl1pPr algn="l" defTabSz="4422775">
              <a:defRPr sz="1800">
                <a:latin typeface="Arial"/>
                <a:ea typeface="+mn-ea"/>
                <a:cs typeface="+mn-cs"/>
              </a:defRPr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286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24288" y="9444038"/>
            <a:ext cx="2951162" cy="449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909" tIns="46946" rIns="93909" bIns="46946" numCol="1" anchor="b" anchorCtr="0" compatLnSpc="1">
            <a:prstTxWarp prst="textNoShape">
              <a:avLst/>
            </a:prstTxWarp>
          </a:bodyPr>
          <a:lstStyle>
            <a:lvl1pPr algn="r" defTabSz="4422775">
              <a:defRPr sz="1800">
                <a:latin typeface="Arial"/>
                <a:ea typeface="Arial"/>
                <a:cs typeface="Arial"/>
              </a:defRPr>
            </a:lvl1pPr>
          </a:lstStyle>
          <a:p>
            <a:pPr>
              <a:defRPr/>
            </a:pPr>
            <a:fld id="{D197666C-D6B8-904D-B8F2-816FE66458F0}" type="slidenum">
              <a:rPr lang="de-DE" smtClean="0"/>
              <a:pPr>
                <a:defRPr/>
              </a:pPr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8401555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/>
        <a:ea typeface="Arial"/>
        <a:cs typeface="Arial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/>
        <a:ea typeface="Arial"/>
        <a:cs typeface="Arial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/>
        <a:ea typeface="Arial"/>
        <a:cs typeface="Arial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/>
        <a:ea typeface="Arial"/>
        <a:cs typeface="Arial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/>
        <a:ea typeface="Arial"/>
        <a:cs typeface="Arial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197666C-D6B8-904D-B8F2-816FE66458F0}" type="slidenum">
              <a:rPr lang="de-DE" smtClean="0"/>
              <a:pPr>
                <a:defRPr/>
              </a:pPr>
              <a:t>1</a:t>
            </a:fld>
            <a:endParaRPr lang="de-DE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197666C-D6B8-904D-B8F2-816FE66458F0}" type="slidenum">
              <a:rPr lang="de-DE" smtClean="0"/>
              <a:pPr>
                <a:defRPr/>
              </a:pPr>
              <a:t>10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138867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1st</a:t>
            </a:r>
            <a:r>
              <a:rPr lang="de-DE" baseline="0" dirty="0"/>
              <a:t> Point:</a:t>
            </a:r>
          </a:p>
          <a:p>
            <a:r>
              <a:rPr lang="de-DE" baseline="0" dirty="0"/>
              <a:t>	Siemens, Bosch: </a:t>
            </a:r>
            <a:r>
              <a:rPr lang="de-DE" baseline="0" dirty="0" err="1"/>
              <a:t>only</a:t>
            </a:r>
            <a:r>
              <a:rPr lang="de-DE" baseline="0" dirty="0"/>
              <a:t> a </a:t>
            </a:r>
            <a:r>
              <a:rPr lang="de-DE" baseline="0" dirty="0" err="1"/>
              <a:t>fraction</a:t>
            </a:r>
            <a:r>
              <a:rPr lang="de-DE" baseline="0" dirty="0"/>
              <a:t> </a:t>
            </a:r>
            <a:r>
              <a:rPr lang="de-DE" baseline="0" dirty="0" err="1"/>
              <a:t>traffic</a:t>
            </a:r>
            <a:r>
              <a:rPr lang="de-DE" baseline="0" dirty="0"/>
              <a:t>!</a:t>
            </a:r>
          </a:p>
          <a:p>
            <a:r>
              <a:rPr lang="de-DE" baseline="0" dirty="0"/>
              <a:t>2nd Point:</a:t>
            </a:r>
          </a:p>
          <a:p>
            <a:r>
              <a:rPr lang="de-DE" baseline="0" dirty="0"/>
              <a:t>	Ticket </a:t>
            </a:r>
            <a:r>
              <a:rPr lang="de-DE" baseline="0" dirty="0" err="1"/>
              <a:t>dodgers</a:t>
            </a:r>
            <a:r>
              <a:rPr lang="de-DE" baseline="0" dirty="0"/>
              <a:t> not </a:t>
            </a:r>
            <a:r>
              <a:rPr lang="de-DE" baseline="0" dirty="0" err="1"/>
              <a:t>included</a:t>
            </a:r>
            <a:r>
              <a:rPr lang="de-DE" baseline="0" dirty="0"/>
              <a:t>!</a:t>
            </a:r>
          </a:p>
          <a:p>
            <a:endParaRPr lang="de-DE" baseline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197666C-D6B8-904D-B8F2-816FE66458F0}" type="slidenum">
              <a:rPr lang="de-DE" smtClean="0"/>
              <a:pPr>
                <a:defRPr/>
              </a:pPr>
              <a:t>11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615798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lang="de-DE" dirty="0"/>
              <a:t>Drivers</a:t>
            </a:r>
            <a:r>
              <a:rPr lang="de-DE" baseline="0" dirty="0"/>
              <a:t> </a:t>
            </a:r>
            <a:r>
              <a:rPr lang="de-DE" baseline="0" dirty="0" err="1"/>
              <a:t>search</a:t>
            </a:r>
            <a:r>
              <a:rPr lang="de-DE" baseline="0" dirty="0"/>
              <a:t> </a:t>
            </a:r>
            <a:r>
              <a:rPr lang="de-DE" baseline="0" dirty="0" err="1"/>
              <a:t>for</a:t>
            </a:r>
            <a:r>
              <a:rPr lang="de-DE" baseline="0" dirty="0"/>
              <a:t> </a:t>
            </a:r>
            <a:r>
              <a:rPr lang="de-DE" baseline="0" dirty="0" err="1"/>
              <a:t>parking</a:t>
            </a:r>
            <a:r>
              <a:rPr lang="de-DE" baseline="0" dirty="0"/>
              <a:t> </a:t>
            </a:r>
            <a:r>
              <a:rPr lang="de-DE" baseline="0" dirty="0" err="1"/>
              <a:t>spots</a:t>
            </a:r>
            <a:r>
              <a:rPr lang="de-DE" baseline="0" dirty="0"/>
              <a:t> </a:t>
            </a:r>
            <a:r>
              <a:rPr lang="de-DE" baseline="0" dirty="0" err="1"/>
              <a:t>and</a:t>
            </a:r>
            <a:r>
              <a:rPr lang="de-DE" baseline="0" dirty="0"/>
              <a:t> </a:t>
            </a:r>
            <a:r>
              <a:rPr lang="de-DE" baseline="0" dirty="0" err="1"/>
              <a:t>go</a:t>
            </a:r>
            <a:r>
              <a:rPr lang="de-DE" baseline="0" dirty="0"/>
              <a:t> in </a:t>
            </a:r>
            <a:r>
              <a:rPr lang="de-DE" baseline="0" dirty="0" err="1"/>
              <a:t>circles</a:t>
            </a:r>
            <a:r>
              <a:rPr lang="de-DE" baseline="0" dirty="0"/>
              <a:t>; </a:t>
            </a:r>
            <a:r>
              <a:rPr lang="de-DE" baseline="0" dirty="0" err="1"/>
              <a:t>or</a:t>
            </a:r>
            <a:r>
              <a:rPr lang="de-DE" baseline="0" dirty="0"/>
              <a:t> </a:t>
            </a:r>
            <a:r>
              <a:rPr lang="de-DE" baseline="0" dirty="0" err="1"/>
              <a:t>stay</a:t>
            </a:r>
            <a:r>
              <a:rPr lang="de-DE" baseline="0" dirty="0"/>
              <a:t> in </a:t>
            </a:r>
            <a:r>
              <a:rPr lang="de-DE" baseline="0" dirty="0" err="1"/>
              <a:t>lines</a:t>
            </a:r>
            <a:r>
              <a:rPr lang="de-DE" baseline="0" dirty="0"/>
              <a:t> in front </a:t>
            </a:r>
            <a:r>
              <a:rPr lang="de-DE" baseline="0" dirty="0" err="1"/>
              <a:t>of</a:t>
            </a:r>
            <a:r>
              <a:rPr lang="de-DE" baseline="0" dirty="0"/>
              <a:t> </a:t>
            </a:r>
            <a:r>
              <a:rPr lang="de-DE" baseline="0" dirty="0" err="1"/>
              <a:t>parking</a:t>
            </a:r>
            <a:r>
              <a:rPr lang="de-DE" baseline="0" dirty="0"/>
              <a:t> </a:t>
            </a:r>
            <a:r>
              <a:rPr lang="de-DE" baseline="0" dirty="0" err="1"/>
              <a:t>entrances</a:t>
            </a:r>
            <a:r>
              <a:rPr lang="de-DE" baseline="0" dirty="0"/>
              <a:t>; </a:t>
            </a:r>
            <a:r>
              <a:rPr lang="de-DE" dirty="0"/>
              <a:t>Gas </a:t>
            </a:r>
            <a:r>
              <a:rPr lang="de-DE" dirty="0" err="1"/>
              <a:t>emissions</a:t>
            </a:r>
            <a:r>
              <a:rPr lang="de-DE" dirty="0"/>
              <a:t>; 30%</a:t>
            </a:r>
            <a:r>
              <a:rPr lang="de-DE" baseline="0" dirty="0"/>
              <a:t> </a:t>
            </a:r>
            <a:r>
              <a:rPr lang="de-DE" baseline="0" dirty="0" err="1"/>
              <a:t>more</a:t>
            </a:r>
            <a:r>
              <a:rPr lang="de-DE" baseline="0" dirty="0"/>
              <a:t> </a:t>
            </a:r>
            <a:r>
              <a:rPr lang="de-DE" baseline="0" dirty="0" err="1"/>
              <a:t>traffic</a:t>
            </a:r>
            <a:r>
              <a:rPr lang="de-DE" baseline="0" dirty="0"/>
              <a:t> </a:t>
            </a:r>
            <a:r>
              <a:rPr lang="de-DE" baseline="0" dirty="0" err="1"/>
              <a:t>says</a:t>
            </a:r>
            <a:r>
              <a:rPr lang="de-DE" baseline="0" dirty="0"/>
              <a:t> a </a:t>
            </a:r>
            <a:r>
              <a:rPr lang="de-DE" baseline="0" dirty="0" err="1"/>
              <a:t>study</a:t>
            </a:r>
            <a:endParaRPr lang="de-DE" baseline="0" dirty="0"/>
          </a:p>
          <a:p>
            <a:pPr marL="171450" indent="-171450">
              <a:buFontTx/>
              <a:buChar char="-"/>
            </a:pPr>
            <a:r>
              <a:rPr lang="de-DE" baseline="0" dirty="0"/>
              <a:t>The </a:t>
            </a:r>
            <a:r>
              <a:rPr lang="de-DE" baseline="0" dirty="0" err="1"/>
              <a:t>solution</a:t>
            </a:r>
            <a:r>
              <a:rPr lang="de-DE" baseline="0" dirty="0"/>
              <a:t> </a:t>
            </a:r>
            <a:r>
              <a:rPr lang="de-DE" baseline="0" dirty="0" err="1"/>
              <a:t>for</a:t>
            </a:r>
            <a:r>
              <a:rPr lang="de-DE" baseline="0" dirty="0"/>
              <a:t> </a:t>
            </a:r>
            <a:r>
              <a:rPr lang="de-DE" baseline="0" dirty="0" err="1"/>
              <a:t>this</a:t>
            </a:r>
            <a:r>
              <a:rPr lang="de-DE" baseline="0" dirty="0"/>
              <a:t> </a:t>
            </a:r>
            <a:r>
              <a:rPr lang="de-DE" baseline="0" dirty="0" err="1"/>
              <a:t>would</a:t>
            </a:r>
            <a:r>
              <a:rPr lang="de-DE" baseline="0" dirty="0"/>
              <a:t> </a:t>
            </a:r>
            <a:r>
              <a:rPr lang="de-DE" baseline="0" dirty="0" err="1"/>
              <a:t>be</a:t>
            </a:r>
            <a:r>
              <a:rPr lang="de-DE" baseline="0" dirty="0"/>
              <a:t> …</a:t>
            </a:r>
          </a:p>
          <a:p>
            <a:pPr marL="171450" indent="-171450">
              <a:buFontTx/>
              <a:buChar char="-"/>
            </a:pPr>
            <a:r>
              <a:rPr lang="de-DE" dirty="0" err="1"/>
              <a:t>How</a:t>
            </a:r>
            <a:r>
              <a:rPr lang="de-DE" baseline="0" dirty="0"/>
              <a:t> do </a:t>
            </a:r>
            <a:r>
              <a:rPr lang="de-DE" baseline="0" dirty="0" err="1"/>
              <a:t>we</a:t>
            </a:r>
            <a:r>
              <a:rPr lang="de-DE" baseline="0" dirty="0"/>
              <a:t> </a:t>
            </a:r>
            <a:r>
              <a:rPr lang="de-DE" baseline="0" dirty="0" err="1"/>
              <a:t>go</a:t>
            </a:r>
            <a:r>
              <a:rPr lang="de-DE" baseline="0" dirty="0"/>
              <a:t> </a:t>
            </a:r>
            <a:r>
              <a:rPr lang="de-DE" baseline="0" dirty="0" err="1"/>
              <a:t>about</a:t>
            </a:r>
            <a:r>
              <a:rPr lang="de-DE" baseline="0" dirty="0"/>
              <a:t> </a:t>
            </a:r>
            <a:r>
              <a:rPr lang="de-DE" baseline="0" dirty="0" err="1"/>
              <a:t>this</a:t>
            </a:r>
            <a:r>
              <a:rPr lang="de-DE" baseline="0" dirty="0"/>
              <a:t>? </a:t>
            </a:r>
            <a:r>
              <a:rPr lang="de-DE" baseline="0" dirty="0" err="1"/>
              <a:t>Well</a:t>
            </a:r>
            <a:r>
              <a:rPr lang="de-DE" baseline="0" dirty="0"/>
              <a:t>, </a:t>
            </a:r>
            <a:r>
              <a:rPr lang="de-DE" baseline="0" dirty="0" err="1"/>
              <a:t>let</a:t>
            </a:r>
            <a:r>
              <a:rPr lang="de-DE" baseline="0" dirty="0"/>
              <a:t> </a:t>
            </a:r>
            <a:r>
              <a:rPr lang="de-DE" baseline="0" dirty="0" err="1"/>
              <a:t>us</a:t>
            </a:r>
            <a:r>
              <a:rPr lang="de-DE" baseline="0" dirty="0"/>
              <a:t> </a:t>
            </a:r>
            <a:r>
              <a:rPr lang="de-DE" baseline="0" dirty="0" err="1"/>
              <a:t>first</a:t>
            </a:r>
            <a:r>
              <a:rPr lang="de-DE" baseline="0" dirty="0"/>
              <a:t> </a:t>
            </a:r>
            <a:r>
              <a:rPr lang="de-DE" baseline="0" dirty="0" err="1"/>
              <a:t>observe</a:t>
            </a:r>
            <a:r>
              <a:rPr lang="de-DE" baseline="0" dirty="0"/>
              <a:t> </a:t>
            </a:r>
            <a:r>
              <a:rPr lang="de-DE" baseline="0" dirty="0" err="1"/>
              <a:t>some</a:t>
            </a:r>
            <a:r>
              <a:rPr lang="de-DE" baseline="0" dirty="0"/>
              <a:t> </a:t>
            </a:r>
            <a:r>
              <a:rPr lang="de-DE" baseline="0" dirty="0" err="1"/>
              <a:t>points</a:t>
            </a:r>
            <a:r>
              <a:rPr lang="de-DE" baseline="0" dirty="0"/>
              <a:t>: </a:t>
            </a:r>
            <a:r>
              <a:rPr lang="de-DE" baseline="0" dirty="0" err="1"/>
              <a:t>fluctuations</a:t>
            </a:r>
            <a:r>
              <a:rPr lang="de-DE" baseline="0" dirty="0"/>
              <a:t> </a:t>
            </a:r>
            <a:r>
              <a:rPr lang="de-DE" baseline="0" dirty="0" err="1"/>
              <a:t>of</a:t>
            </a:r>
            <a:r>
              <a:rPr lang="de-DE" baseline="0" dirty="0"/>
              <a:t> </a:t>
            </a:r>
            <a:r>
              <a:rPr lang="de-DE" baseline="0" dirty="0" err="1"/>
              <a:t>parking</a:t>
            </a:r>
            <a:r>
              <a:rPr lang="de-DE" baseline="0" dirty="0"/>
              <a:t> </a:t>
            </a:r>
            <a:r>
              <a:rPr lang="de-DE" baseline="0" dirty="0" err="1"/>
              <a:t>rates</a:t>
            </a:r>
            <a:r>
              <a:rPr lang="de-DE" baseline="0" dirty="0"/>
              <a:t>; </a:t>
            </a:r>
            <a:r>
              <a:rPr lang="de-DE" baseline="0" dirty="0" err="1"/>
              <a:t>Factors</a:t>
            </a:r>
            <a:r>
              <a:rPr lang="de-DE" baseline="0" dirty="0"/>
              <a:t> </a:t>
            </a:r>
            <a:r>
              <a:rPr lang="de-DE" baseline="0" dirty="0" err="1"/>
              <a:t>that</a:t>
            </a:r>
            <a:r>
              <a:rPr lang="de-DE" baseline="0" dirty="0"/>
              <a:t> </a:t>
            </a:r>
            <a:r>
              <a:rPr lang="de-DE" baseline="0" dirty="0" err="1"/>
              <a:t>play</a:t>
            </a:r>
            <a:r>
              <a:rPr lang="de-DE" baseline="0" dirty="0"/>
              <a:t> a </a:t>
            </a:r>
            <a:r>
              <a:rPr lang="de-DE" baseline="0" dirty="0" err="1"/>
              <a:t>role</a:t>
            </a:r>
            <a:r>
              <a:rPr lang="de-DE" baseline="0" dirty="0"/>
              <a:t>: time </a:t>
            </a:r>
            <a:r>
              <a:rPr lang="de-DE" baseline="0" dirty="0" err="1"/>
              <a:t>of</a:t>
            </a:r>
            <a:r>
              <a:rPr lang="de-DE" baseline="0" dirty="0"/>
              <a:t> </a:t>
            </a:r>
            <a:r>
              <a:rPr lang="de-DE" baseline="0" dirty="0" err="1"/>
              <a:t>day</a:t>
            </a:r>
            <a:r>
              <a:rPr lang="de-DE" baseline="0" dirty="0"/>
              <a:t>, </a:t>
            </a:r>
            <a:r>
              <a:rPr lang="de-DE" baseline="0" dirty="0" err="1"/>
              <a:t>day</a:t>
            </a:r>
            <a:r>
              <a:rPr lang="de-DE" baseline="0" dirty="0"/>
              <a:t> </a:t>
            </a:r>
            <a:r>
              <a:rPr lang="de-DE" baseline="0" dirty="0" err="1"/>
              <a:t>of</a:t>
            </a:r>
            <a:r>
              <a:rPr lang="de-DE" baseline="0" dirty="0"/>
              <a:t> </a:t>
            </a:r>
            <a:r>
              <a:rPr lang="de-DE" baseline="0" dirty="0" err="1"/>
              <a:t>week</a:t>
            </a:r>
            <a:r>
              <a:rPr lang="de-DE" baseline="0" dirty="0"/>
              <a:t>/</a:t>
            </a:r>
            <a:r>
              <a:rPr lang="de-DE" baseline="0" dirty="0" err="1"/>
              <a:t>weekend</a:t>
            </a:r>
            <a:r>
              <a:rPr lang="de-DE" baseline="0" dirty="0"/>
              <a:t>, </a:t>
            </a:r>
            <a:r>
              <a:rPr lang="de-DE" baseline="0" dirty="0" err="1"/>
              <a:t>holiday</a:t>
            </a:r>
            <a:r>
              <a:rPr lang="de-DE" baseline="0" dirty="0"/>
              <a:t>, </a:t>
            </a:r>
            <a:r>
              <a:rPr lang="de-DE" baseline="0" dirty="0" err="1"/>
              <a:t>weather</a:t>
            </a:r>
            <a:r>
              <a:rPr lang="de-DE" baseline="0" dirty="0"/>
              <a:t>, </a:t>
            </a:r>
            <a:r>
              <a:rPr lang="de-DE" baseline="0" dirty="0" err="1"/>
              <a:t>events</a:t>
            </a:r>
            <a:r>
              <a:rPr lang="de-DE" baseline="0" dirty="0"/>
              <a:t>, </a:t>
            </a:r>
            <a:r>
              <a:rPr lang="de-DE" baseline="0" dirty="0" err="1"/>
              <a:t>etc</a:t>
            </a:r>
            <a:endParaRPr lang="de-DE" baseline="0" dirty="0"/>
          </a:p>
          <a:p>
            <a:pPr marL="0" indent="0">
              <a:buFontTx/>
              <a:buNone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197666C-D6B8-904D-B8F2-816FE66458F0}" type="slidenum">
              <a:rPr lang="de-DE" smtClean="0"/>
              <a:pPr>
                <a:defRPr/>
              </a:pPr>
              <a:t>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150287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>
                <a:ea typeface="Arial Unicode MS" pitchFamily="-110" charset="0"/>
                <a:cs typeface="Arial Unicode MS" pitchFamily="-110" charset="0"/>
              </a:rPr>
              <a:t>Application that is invoked by a</a:t>
            </a:r>
            <a:r>
              <a:rPr lang="en-US" baseline="0" dirty="0">
                <a:ea typeface="Arial Unicode MS" pitchFamily="-110" charset="0"/>
                <a:cs typeface="Arial Unicode MS" pitchFamily="-110" charset="0"/>
              </a:rPr>
              <a:t> mobile app; Basic query: </a:t>
            </a:r>
            <a:r>
              <a:rPr lang="en-US" dirty="0">
                <a:ea typeface="Arial Unicode MS" pitchFamily="-110" charset="0"/>
                <a:cs typeface="Arial Unicode MS" pitchFamily="-110" charset="0"/>
              </a:rPr>
              <a:t>here is my destination,</a:t>
            </a:r>
            <a:r>
              <a:rPr lang="en-US" baseline="0" dirty="0">
                <a:ea typeface="Arial Unicode MS" pitchFamily="-110" charset="0"/>
                <a:cs typeface="Arial Unicode MS" pitchFamily="-110" charset="0"/>
              </a:rPr>
              <a:t> give me the nearest parking options with free spots; </a:t>
            </a:r>
            <a:r>
              <a:rPr lang="en-US" baseline="0" dirty="0" err="1">
                <a:ea typeface="Arial Unicode MS" pitchFamily="-110" charset="0"/>
                <a:cs typeface="Arial Unicode MS" pitchFamily="-110" charset="0"/>
              </a:rPr>
              <a:t>Frankenberger</a:t>
            </a:r>
            <a:r>
              <a:rPr lang="en-US" baseline="0" dirty="0">
                <a:ea typeface="Arial Unicode MS" pitchFamily="-110" charset="0"/>
                <a:cs typeface="Arial Unicode MS" pitchFamily="-110" charset="0"/>
              </a:rPr>
              <a:t> </a:t>
            </a:r>
            <a:r>
              <a:rPr lang="en-US" baseline="0" dirty="0" err="1">
                <a:ea typeface="Arial Unicode MS" pitchFamily="-110" charset="0"/>
                <a:cs typeface="Arial Unicode MS" pitchFamily="-110" charset="0"/>
              </a:rPr>
              <a:t>Viertel</a:t>
            </a:r>
            <a:r>
              <a:rPr lang="en-US" baseline="0" dirty="0">
                <a:ea typeface="Arial Unicode MS" pitchFamily="-110" charset="0"/>
                <a:cs typeface="Arial Unicode MS" pitchFamily="-110" charset="0"/>
              </a:rPr>
              <a:t> in Aachen will be used as test quarter</a:t>
            </a:r>
          </a:p>
          <a:p>
            <a:pPr marL="171450" indent="-171450">
              <a:buFontTx/>
              <a:buChar char="-"/>
            </a:pPr>
            <a:r>
              <a:rPr lang="en-US" baseline="0" dirty="0">
                <a:ea typeface="Arial Unicode MS" pitchFamily="-110" charset="0"/>
                <a:cs typeface="Arial Unicode MS" pitchFamily="-110" charset="0"/>
              </a:rPr>
              <a:t>Use Machine Learning for prediction; </a:t>
            </a:r>
          </a:p>
          <a:p>
            <a:pPr marL="171450" indent="-171450">
              <a:buFontTx/>
              <a:buChar char="-"/>
            </a:pPr>
            <a:r>
              <a:rPr lang="en-US" baseline="0" dirty="0">
                <a:ea typeface="Arial Unicode MS" pitchFamily="-110" charset="0"/>
                <a:cs typeface="Arial Unicode MS" pitchFamily="-110" charset="0"/>
              </a:rPr>
              <a:t>As soon as data is forecasted accurately enough, we will move to applying the resulting models to areas where no source data is available</a:t>
            </a:r>
          </a:p>
          <a:p>
            <a:pPr marL="171450" indent="-171450">
              <a:buFontTx/>
              <a:buChar char="-"/>
            </a:pPr>
            <a:endParaRPr lang="en-US" dirty="0">
              <a:ea typeface="Arial Unicode MS" pitchFamily="-110" charset="0"/>
              <a:cs typeface="Arial Unicode MS" pitchFamily="-110" charset="0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197666C-D6B8-904D-B8F2-816FE66458F0}" type="slidenum">
              <a:rPr lang="de-DE" smtClean="0"/>
              <a:pPr>
                <a:defRPr/>
              </a:pPr>
              <a:t>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579855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 err="1"/>
              <a:t>We</a:t>
            </a:r>
            <a:r>
              <a:rPr lang="de-DE" baseline="0" dirty="0"/>
              <a:t> will </a:t>
            </a:r>
            <a:r>
              <a:rPr lang="de-DE" baseline="0" dirty="0" err="1"/>
              <a:t>start</a:t>
            </a:r>
            <a:r>
              <a:rPr lang="de-DE" baseline="0" dirty="0"/>
              <a:t> </a:t>
            </a:r>
            <a:r>
              <a:rPr lang="de-DE" baseline="0" dirty="0" err="1"/>
              <a:t>by</a:t>
            </a:r>
            <a:r>
              <a:rPr lang="de-DE" baseline="0" dirty="0"/>
              <a:t> </a:t>
            </a:r>
            <a:r>
              <a:rPr lang="de-DE" baseline="0" dirty="0" err="1"/>
              <a:t>mapping</a:t>
            </a:r>
            <a:r>
              <a:rPr lang="de-DE" baseline="0" dirty="0"/>
              <a:t> </a:t>
            </a:r>
            <a:r>
              <a:rPr lang="de-DE" baseline="0" dirty="0" err="1"/>
              <a:t>the</a:t>
            </a:r>
            <a:r>
              <a:rPr lang="de-DE" baseline="0" dirty="0"/>
              <a:t> </a:t>
            </a:r>
            <a:r>
              <a:rPr lang="de-DE" baseline="0" dirty="0" err="1"/>
              <a:t>parking</a:t>
            </a:r>
            <a:r>
              <a:rPr lang="de-DE" baseline="0" dirty="0"/>
              <a:t> </a:t>
            </a:r>
            <a:r>
              <a:rPr lang="de-DE" baseline="0" dirty="0" err="1"/>
              <a:t>spots</a:t>
            </a:r>
            <a:r>
              <a:rPr lang="de-DE" baseline="0" dirty="0"/>
              <a:t> </a:t>
            </a:r>
            <a:r>
              <a:rPr lang="de-DE" baseline="0" dirty="0" err="1"/>
              <a:t>to</a:t>
            </a:r>
            <a:r>
              <a:rPr lang="de-DE" baseline="0" dirty="0"/>
              <a:t> </a:t>
            </a:r>
            <a:r>
              <a:rPr lang="de-DE" baseline="0" dirty="0" err="1"/>
              <a:t>geographic</a:t>
            </a:r>
            <a:r>
              <a:rPr lang="de-DE" baseline="0" dirty="0"/>
              <a:t> </a:t>
            </a:r>
            <a:r>
              <a:rPr lang="de-DE" baseline="0" dirty="0" err="1"/>
              <a:t>coordinates</a:t>
            </a:r>
            <a:r>
              <a:rPr lang="de-DE" baseline="0" dirty="0"/>
              <a:t>; </a:t>
            </a:r>
            <a:r>
              <a:rPr lang="de-DE" baseline="0" dirty="0" err="1"/>
              <a:t>we</a:t>
            </a:r>
            <a:r>
              <a:rPr lang="de-DE" baseline="0" dirty="0"/>
              <a:t> will </a:t>
            </a:r>
            <a:r>
              <a:rPr lang="de-DE" baseline="0" dirty="0" err="1"/>
              <a:t>use</a:t>
            </a:r>
            <a:r>
              <a:rPr lang="de-DE" baseline="0" dirty="0"/>
              <a:t> OSM </a:t>
            </a:r>
            <a:r>
              <a:rPr lang="de-DE" baseline="0" dirty="0" err="1"/>
              <a:t>for</a:t>
            </a:r>
            <a:r>
              <a:rPr lang="de-DE" baseline="0" dirty="0"/>
              <a:t> </a:t>
            </a:r>
            <a:r>
              <a:rPr lang="de-DE" baseline="0" dirty="0" err="1"/>
              <a:t>this</a:t>
            </a:r>
            <a:r>
              <a:rPr lang="de-DE" baseline="0" dirty="0"/>
              <a:t> </a:t>
            </a:r>
            <a:r>
              <a:rPr lang="de-DE" baseline="0" dirty="0" err="1"/>
              <a:t>purpose</a:t>
            </a:r>
            <a:r>
              <a:rPr lang="de-DE" baseline="0" dirty="0"/>
              <a:t>, </a:t>
            </a:r>
            <a:r>
              <a:rPr lang="de-DE" baseline="0" dirty="0" err="1"/>
              <a:t>since</a:t>
            </a:r>
            <a:r>
              <a:rPr lang="de-DE" baseline="0" dirty="0"/>
              <a:t> </a:t>
            </a:r>
            <a:r>
              <a:rPr lang="de-DE" baseline="0" dirty="0" err="1"/>
              <a:t>it</a:t>
            </a:r>
            <a:r>
              <a:rPr lang="de-DE" baseline="0" dirty="0"/>
              <a:t> </a:t>
            </a:r>
            <a:r>
              <a:rPr lang="de-DE" baseline="0" dirty="0" err="1"/>
              <a:t>has</a:t>
            </a:r>
            <a:r>
              <a:rPr lang="de-DE" baseline="0" dirty="0"/>
              <a:t> </a:t>
            </a:r>
            <a:r>
              <a:rPr lang="de-DE" baseline="0" dirty="0" err="1"/>
              <a:t>the</a:t>
            </a:r>
            <a:r>
              <a:rPr lang="de-DE" baseline="0" dirty="0"/>
              <a:t> </a:t>
            </a:r>
            <a:r>
              <a:rPr lang="de-DE" baseline="0" dirty="0" err="1"/>
              <a:t>capability</a:t>
            </a:r>
            <a:r>
              <a:rPr lang="de-DE" baseline="0" dirty="0"/>
              <a:t> </a:t>
            </a:r>
            <a:r>
              <a:rPr lang="de-DE" baseline="0" dirty="0" err="1"/>
              <a:t>of</a:t>
            </a:r>
            <a:r>
              <a:rPr lang="de-DE" baseline="0" dirty="0"/>
              <a:t> </a:t>
            </a:r>
            <a:r>
              <a:rPr lang="de-DE" baseline="0" dirty="0" err="1"/>
              <a:t>storing</a:t>
            </a:r>
            <a:r>
              <a:rPr lang="de-DE" baseline="0" dirty="0"/>
              <a:t> such </a:t>
            </a:r>
            <a:r>
              <a:rPr lang="de-DE" baseline="0" dirty="0" err="1"/>
              <a:t>information</a:t>
            </a:r>
            <a:r>
              <a:rPr lang="de-DE" baseline="0" dirty="0"/>
              <a:t>; </a:t>
            </a:r>
            <a:r>
              <a:rPr lang="de-DE" baseline="0" dirty="0" err="1"/>
              <a:t>for</a:t>
            </a:r>
            <a:r>
              <a:rPr lang="de-DE" baseline="0" dirty="0"/>
              <a:t> Frankenberger Viertel </a:t>
            </a:r>
            <a:r>
              <a:rPr lang="de-DE" baseline="0" dirty="0" err="1"/>
              <a:t>there</a:t>
            </a:r>
            <a:r>
              <a:rPr lang="de-DE" baseline="0" dirty="0"/>
              <a:t> </a:t>
            </a:r>
            <a:r>
              <a:rPr lang="de-DE" baseline="0" dirty="0" err="1"/>
              <a:t>are</a:t>
            </a:r>
            <a:r>
              <a:rPr lang="de-DE" baseline="0" dirty="0"/>
              <a:t> </a:t>
            </a:r>
            <a:r>
              <a:rPr lang="de-DE" baseline="0" dirty="0" err="1"/>
              <a:t>already</a:t>
            </a:r>
            <a:r>
              <a:rPr lang="de-DE" baseline="0" dirty="0"/>
              <a:t> </a:t>
            </a:r>
            <a:r>
              <a:rPr lang="de-DE" baseline="0" dirty="0" err="1"/>
              <a:t>some</a:t>
            </a:r>
            <a:r>
              <a:rPr lang="de-DE" baseline="0" dirty="0"/>
              <a:t> </a:t>
            </a:r>
            <a:r>
              <a:rPr lang="de-DE" baseline="0" dirty="0" err="1"/>
              <a:t>parking</a:t>
            </a:r>
            <a:r>
              <a:rPr lang="de-DE" baseline="0" dirty="0"/>
              <a:t> </a:t>
            </a:r>
            <a:r>
              <a:rPr lang="de-DE" baseline="0" dirty="0" err="1"/>
              <a:t>spots</a:t>
            </a:r>
            <a:r>
              <a:rPr lang="de-DE" baseline="0" dirty="0"/>
              <a:t> &amp; </a:t>
            </a:r>
            <a:r>
              <a:rPr lang="de-DE" baseline="0" dirty="0" err="1"/>
              <a:t>locations</a:t>
            </a:r>
            <a:r>
              <a:rPr lang="de-DE" baseline="0" dirty="0"/>
              <a:t> </a:t>
            </a:r>
            <a:r>
              <a:rPr lang="de-DE" baseline="0" dirty="0" err="1"/>
              <a:t>marked</a:t>
            </a:r>
            <a:endParaRPr lang="de-DE" baseline="0" dirty="0"/>
          </a:p>
          <a:p>
            <a:pPr marL="171450" indent="-171450">
              <a:buFontTx/>
              <a:buChar char="-"/>
            </a:pPr>
            <a:r>
              <a:rPr lang="de-DE" baseline="0" dirty="0" err="1"/>
              <a:t>Already</a:t>
            </a:r>
            <a:r>
              <a:rPr lang="de-DE" baseline="0" dirty="0"/>
              <a:t> </a:t>
            </a:r>
            <a:r>
              <a:rPr lang="de-DE" baseline="0" dirty="0" err="1"/>
              <a:t>some</a:t>
            </a:r>
            <a:r>
              <a:rPr lang="de-DE" baseline="0" dirty="0"/>
              <a:t> Sensors </a:t>
            </a:r>
            <a:r>
              <a:rPr lang="de-DE" baseline="0" dirty="0" err="1"/>
              <a:t>are</a:t>
            </a:r>
            <a:r>
              <a:rPr lang="de-DE" baseline="0" dirty="0"/>
              <a:t> </a:t>
            </a:r>
            <a:r>
              <a:rPr lang="de-DE" baseline="0" dirty="0" err="1"/>
              <a:t>installed</a:t>
            </a:r>
            <a:r>
              <a:rPr lang="de-DE" baseline="0" dirty="0"/>
              <a:t>; </a:t>
            </a:r>
            <a:r>
              <a:rPr lang="de-DE" baseline="0" dirty="0" err="1"/>
              <a:t>they</a:t>
            </a:r>
            <a:r>
              <a:rPr lang="de-DE" baseline="0" dirty="0"/>
              <a:t> </a:t>
            </a:r>
            <a:r>
              <a:rPr lang="de-DE" baseline="0" dirty="0" err="1"/>
              <a:t>deliver</a:t>
            </a:r>
            <a:r>
              <a:rPr lang="de-DE" baseline="0" dirty="0"/>
              <a:t> live </a:t>
            </a:r>
            <a:r>
              <a:rPr lang="de-DE" baseline="0" dirty="0" err="1"/>
              <a:t>data</a:t>
            </a:r>
            <a:r>
              <a:rPr lang="de-DE" baseline="0" dirty="0"/>
              <a:t>; </a:t>
            </a:r>
            <a:r>
              <a:rPr lang="de-DE" baseline="0" dirty="0" err="1"/>
              <a:t>Parking</a:t>
            </a:r>
            <a:r>
              <a:rPr lang="de-DE" baseline="0" dirty="0"/>
              <a:t> Meters </a:t>
            </a:r>
            <a:r>
              <a:rPr lang="de-DE" baseline="0" dirty="0" err="1"/>
              <a:t>from</a:t>
            </a:r>
            <a:r>
              <a:rPr lang="de-DE" baseline="0" dirty="0"/>
              <a:t> City </a:t>
            </a:r>
            <a:r>
              <a:rPr lang="de-DE" baseline="0" dirty="0" err="1"/>
              <a:t>of</a:t>
            </a:r>
            <a:r>
              <a:rPr lang="de-DE" baseline="0" dirty="0"/>
              <a:t> Aachen via </a:t>
            </a:r>
            <a:r>
              <a:rPr lang="de-DE" baseline="0" dirty="0" err="1"/>
              <a:t>SoNah</a:t>
            </a:r>
            <a:r>
              <a:rPr lang="de-DE" baseline="0" dirty="0"/>
              <a:t>, </a:t>
            </a:r>
            <a:r>
              <a:rPr lang="de-DE" baseline="0" dirty="0" err="1"/>
              <a:t>currently</a:t>
            </a:r>
            <a:r>
              <a:rPr lang="de-DE" baseline="0" dirty="0"/>
              <a:t> </a:t>
            </a:r>
            <a:r>
              <a:rPr lang="de-DE" baseline="0" dirty="0" err="1"/>
              <a:t>only</a:t>
            </a:r>
            <a:r>
              <a:rPr lang="de-DE" baseline="0" dirty="0"/>
              <a:t> </a:t>
            </a:r>
            <a:r>
              <a:rPr lang="de-DE" baseline="0" dirty="0" err="1"/>
              <a:t>sparse</a:t>
            </a:r>
            <a:r>
              <a:rPr lang="de-DE" baseline="0" dirty="0"/>
              <a:t> </a:t>
            </a:r>
            <a:r>
              <a:rPr lang="de-DE" baseline="0" dirty="0" err="1"/>
              <a:t>data</a:t>
            </a:r>
            <a:r>
              <a:rPr lang="de-DE" baseline="0" dirty="0"/>
              <a:t> </a:t>
            </a:r>
            <a:r>
              <a:rPr lang="de-DE" baseline="0" dirty="0" err="1"/>
              <a:t>with</a:t>
            </a:r>
            <a:r>
              <a:rPr lang="de-DE" baseline="0" dirty="0"/>
              <a:t> a </a:t>
            </a:r>
            <a:r>
              <a:rPr lang="de-DE" baseline="0" dirty="0" err="1"/>
              <a:t>few</a:t>
            </a:r>
            <a:r>
              <a:rPr lang="de-DE" baseline="0" dirty="0"/>
              <a:t> </a:t>
            </a:r>
            <a:r>
              <a:rPr lang="de-DE" baseline="0" dirty="0" err="1"/>
              <a:t>measurements</a:t>
            </a:r>
            <a:r>
              <a:rPr lang="de-DE" baseline="0" dirty="0"/>
              <a:t> a </a:t>
            </a:r>
            <a:r>
              <a:rPr lang="de-DE" baseline="0" dirty="0" err="1"/>
              <a:t>day</a:t>
            </a:r>
            <a:r>
              <a:rPr lang="de-DE" baseline="0" dirty="0"/>
              <a:t>, but </a:t>
            </a:r>
            <a:r>
              <a:rPr lang="de-DE" baseline="0" dirty="0" err="1"/>
              <a:t>more</a:t>
            </a:r>
            <a:r>
              <a:rPr lang="de-DE" baseline="0" dirty="0"/>
              <a:t> </a:t>
            </a:r>
            <a:r>
              <a:rPr lang="de-DE" baseline="0" dirty="0" err="1"/>
              <a:t>data</a:t>
            </a:r>
            <a:r>
              <a:rPr lang="de-DE" baseline="0" dirty="0"/>
              <a:t> </a:t>
            </a:r>
            <a:r>
              <a:rPr lang="de-DE" baseline="0" dirty="0" err="1"/>
              <a:t>should</a:t>
            </a:r>
            <a:r>
              <a:rPr lang="de-DE" baseline="0" dirty="0"/>
              <a:t> </a:t>
            </a:r>
            <a:r>
              <a:rPr lang="de-DE" baseline="0" dirty="0" err="1"/>
              <a:t>be</a:t>
            </a:r>
            <a:r>
              <a:rPr lang="de-DE" baseline="0" dirty="0"/>
              <a:t> </a:t>
            </a:r>
            <a:r>
              <a:rPr lang="de-DE" baseline="0" dirty="0" err="1"/>
              <a:t>coming</a:t>
            </a:r>
            <a:r>
              <a:rPr lang="de-DE" baseline="0" dirty="0"/>
              <a:t> out </a:t>
            </a:r>
            <a:r>
              <a:rPr lang="de-DE" baseline="0" dirty="0" err="1"/>
              <a:t>way</a:t>
            </a:r>
            <a:r>
              <a:rPr lang="de-DE" baseline="0" dirty="0"/>
              <a:t>; Car Parks, … -</a:t>
            </a:r>
            <a:r>
              <a:rPr lang="de-DE" baseline="0" dirty="0" err="1"/>
              <a:t>data</a:t>
            </a:r>
            <a:r>
              <a:rPr lang="de-DE" baseline="0" dirty="0"/>
              <a:t> </a:t>
            </a:r>
            <a:r>
              <a:rPr lang="de-DE" baseline="0" dirty="0" err="1"/>
              <a:t>is</a:t>
            </a:r>
            <a:r>
              <a:rPr lang="de-DE" baseline="0" dirty="0"/>
              <a:t> </a:t>
            </a:r>
            <a:r>
              <a:rPr lang="de-DE" baseline="0" dirty="0" err="1"/>
              <a:t>available</a:t>
            </a:r>
            <a:r>
              <a:rPr lang="de-DE" baseline="0" dirty="0"/>
              <a:t> </a:t>
            </a:r>
            <a:r>
              <a:rPr lang="de-DE" baseline="0" dirty="0" err="1"/>
              <a:t>either</a:t>
            </a:r>
            <a:r>
              <a:rPr lang="de-DE" baseline="0" dirty="0"/>
              <a:t> </a:t>
            </a:r>
            <a:r>
              <a:rPr lang="de-DE" baseline="0" dirty="0" err="1"/>
              <a:t>as</a:t>
            </a:r>
            <a:r>
              <a:rPr lang="de-DE" baseline="0" dirty="0"/>
              <a:t> API </a:t>
            </a:r>
            <a:r>
              <a:rPr lang="de-DE" baseline="0" dirty="0" err="1"/>
              <a:t>or</a:t>
            </a:r>
            <a:r>
              <a:rPr lang="de-DE" baseline="0" dirty="0"/>
              <a:t> </a:t>
            </a:r>
            <a:r>
              <a:rPr lang="de-DE" baseline="0" dirty="0" err="1"/>
              <a:t>as</a:t>
            </a:r>
            <a:r>
              <a:rPr lang="de-DE" baseline="0" dirty="0"/>
              <a:t> </a:t>
            </a:r>
            <a:r>
              <a:rPr lang="de-DE" baseline="0" dirty="0" err="1"/>
              <a:t>data</a:t>
            </a:r>
            <a:r>
              <a:rPr lang="de-DE" baseline="0" dirty="0"/>
              <a:t> </a:t>
            </a:r>
            <a:r>
              <a:rPr lang="de-DE" baseline="0" dirty="0" err="1"/>
              <a:t>display</a:t>
            </a:r>
            <a:r>
              <a:rPr lang="de-DE" baseline="0" dirty="0"/>
              <a:t> on </a:t>
            </a:r>
            <a:r>
              <a:rPr lang="de-DE" baseline="0" dirty="0" err="1"/>
              <a:t>websites</a:t>
            </a:r>
            <a:r>
              <a:rPr lang="de-DE" baseline="0" dirty="0"/>
              <a:t> (</a:t>
            </a:r>
            <a:r>
              <a:rPr lang="de-DE" baseline="0" dirty="0" err="1"/>
              <a:t>we</a:t>
            </a:r>
            <a:r>
              <a:rPr lang="de-DE" baseline="0" dirty="0"/>
              <a:t> will </a:t>
            </a:r>
            <a:r>
              <a:rPr lang="de-DE" baseline="0" dirty="0" err="1"/>
              <a:t>contact</a:t>
            </a:r>
            <a:r>
              <a:rPr lang="de-DE" baseline="0" dirty="0"/>
              <a:t> </a:t>
            </a:r>
            <a:r>
              <a:rPr lang="de-DE" baseline="0" dirty="0" err="1"/>
              <a:t>the</a:t>
            </a:r>
            <a:r>
              <a:rPr lang="de-DE" baseline="0" dirty="0"/>
              <a:t> </a:t>
            </a:r>
            <a:r>
              <a:rPr lang="de-DE" baseline="0" dirty="0" err="1"/>
              <a:t>owners</a:t>
            </a:r>
            <a:r>
              <a:rPr lang="de-DE" baseline="0" dirty="0"/>
              <a:t> </a:t>
            </a:r>
            <a:r>
              <a:rPr lang="de-DE" baseline="0" dirty="0" err="1"/>
              <a:t>and</a:t>
            </a:r>
            <a:r>
              <a:rPr lang="de-DE" baseline="0" dirty="0"/>
              <a:t> </a:t>
            </a:r>
            <a:r>
              <a:rPr lang="de-DE" baseline="0" dirty="0" err="1"/>
              <a:t>ask</a:t>
            </a:r>
            <a:r>
              <a:rPr lang="de-DE" baseline="0" dirty="0"/>
              <a:t> </a:t>
            </a:r>
            <a:r>
              <a:rPr lang="de-DE" baseline="0" dirty="0" err="1"/>
              <a:t>for</a:t>
            </a:r>
            <a:r>
              <a:rPr lang="de-DE" baseline="0" dirty="0"/>
              <a:t> </a:t>
            </a:r>
            <a:r>
              <a:rPr lang="de-DE" baseline="0" dirty="0" err="1"/>
              <a:t>permission</a:t>
            </a:r>
            <a:r>
              <a:rPr lang="de-DE" baseline="0" dirty="0"/>
              <a:t> </a:t>
            </a:r>
            <a:r>
              <a:rPr lang="de-DE" baseline="0" dirty="0" err="1"/>
              <a:t>to</a:t>
            </a:r>
            <a:r>
              <a:rPr lang="de-DE" baseline="0" dirty="0"/>
              <a:t> </a:t>
            </a:r>
            <a:r>
              <a:rPr lang="de-DE" baseline="0" dirty="0" err="1"/>
              <a:t>scrape</a:t>
            </a:r>
            <a:r>
              <a:rPr lang="de-DE" baseline="0" dirty="0"/>
              <a:t> </a:t>
            </a:r>
            <a:r>
              <a:rPr lang="de-DE" baseline="0" dirty="0" err="1"/>
              <a:t>the</a:t>
            </a:r>
            <a:r>
              <a:rPr lang="de-DE" baseline="0" dirty="0"/>
              <a:t> </a:t>
            </a:r>
            <a:r>
              <a:rPr lang="de-DE" baseline="0" dirty="0" err="1"/>
              <a:t>data</a:t>
            </a:r>
            <a:r>
              <a:rPr lang="de-DE" baseline="0" dirty="0"/>
              <a:t>)</a:t>
            </a:r>
          </a:p>
          <a:p>
            <a:pPr marL="171450" indent="-171450">
              <a:buFontTx/>
              <a:buChar char="-"/>
            </a:pPr>
            <a:r>
              <a:rPr lang="de-DE" baseline="0" dirty="0"/>
              <a:t>Data </a:t>
            </a:r>
            <a:r>
              <a:rPr lang="de-DE" baseline="0" dirty="0" err="1"/>
              <a:t>is</a:t>
            </a:r>
            <a:r>
              <a:rPr lang="de-DE" baseline="0" dirty="0"/>
              <a:t> </a:t>
            </a:r>
            <a:r>
              <a:rPr lang="de-DE" baseline="0" dirty="0" err="1"/>
              <a:t>collected</a:t>
            </a:r>
            <a:r>
              <a:rPr lang="de-DE" baseline="0" dirty="0"/>
              <a:t> </a:t>
            </a:r>
            <a:r>
              <a:rPr lang="de-DE" baseline="0" dirty="0" err="1"/>
              <a:t>raw</a:t>
            </a:r>
            <a:r>
              <a:rPr lang="de-DE" baseline="0" dirty="0"/>
              <a:t> </a:t>
            </a:r>
            <a:r>
              <a:rPr lang="de-DE" baseline="0" dirty="0" err="1"/>
              <a:t>and</a:t>
            </a:r>
            <a:r>
              <a:rPr lang="de-DE" baseline="0" dirty="0"/>
              <a:t> </a:t>
            </a:r>
            <a:r>
              <a:rPr lang="de-DE" baseline="0" dirty="0" err="1"/>
              <a:t>needs</a:t>
            </a:r>
            <a:r>
              <a:rPr lang="de-DE" baseline="0" dirty="0"/>
              <a:t> </a:t>
            </a:r>
            <a:r>
              <a:rPr lang="de-DE" baseline="0" dirty="0" err="1"/>
              <a:t>processing</a:t>
            </a:r>
            <a:r>
              <a:rPr lang="de-DE" baseline="0" dirty="0"/>
              <a:t> </a:t>
            </a:r>
            <a:r>
              <a:rPr lang="de-DE" baseline="0" dirty="0" err="1"/>
              <a:t>first</a:t>
            </a:r>
            <a:r>
              <a:rPr lang="de-DE" baseline="0" dirty="0"/>
              <a:t>; </a:t>
            </a:r>
            <a:r>
              <a:rPr lang="de-DE" baseline="0" dirty="0" err="1"/>
              <a:t>grouping</a:t>
            </a:r>
            <a:r>
              <a:rPr lang="de-DE" baseline="0" dirty="0"/>
              <a:t> </a:t>
            </a:r>
            <a:r>
              <a:rPr lang="de-DE" baseline="0" dirty="0" err="1"/>
              <a:t>parking</a:t>
            </a:r>
            <a:r>
              <a:rPr lang="de-DE" baseline="0" dirty="0"/>
              <a:t> </a:t>
            </a:r>
            <a:r>
              <a:rPr lang="de-DE" baseline="0" dirty="0" err="1"/>
              <a:t>spots</a:t>
            </a:r>
            <a:r>
              <a:rPr lang="de-DE" baseline="0" dirty="0"/>
              <a:t> </a:t>
            </a:r>
            <a:r>
              <a:rPr lang="de-DE" baseline="0" dirty="0" err="1"/>
              <a:t>around</a:t>
            </a:r>
            <a:r>
              <a:rPr lang="de-DE" baseline="0" dirty="0"/>
              <a:t> a </a:t>
            </a:r>
            <a:r>
              <a:rPr lang="de-DE" baseline="0" dirty="0" err="1"/>
              <a:t>parking</a:t>
            </a:r>
            <a:r>
              <a:rPr lang="de-DE" baseline="0" dirty="0"/>
              <a:t> </a:t>
            </a:r>
            <a:r>
              <a:rPr lang="de-DE" baseline="0" dirty="0" err="1"/>
              <a:t>meter</a:t>
            </a:r>
            <a:r>
              <a:rPr lang="de-DE" baseline="0" dirty="0"/>
              <a:t> </a:t>
            </a:r>
            <a:r>
              <a:rPr lang="de-DE" baseline="0" dirty="0" err="1"/>
              <a:t>makes</a:t>
            </a:r>
            <a:r>
              <a:rPr lang="de-DE" baseline="0" dirty="0"/>
              <a:t> sense; </a:t>
            </a:r>
            <a:r>
              <a:rPr lang="de-DE" baseline="0" dirty="0" err="1"/>
              <a:t>events</a:t>
            </a:r>
            <a:r>
              <a:rPr lang="de-DE" baseline="0" dirty="0"/>
              <a:t> </a:t>
            </a:r>
            <a:r>
              <a:rPr lang="de-DE" baseline="0" dirty="0" err="1"/>
              <a:t>need</a:t>
            </a:r>
            <a:r>
              <a:rPr lang="de-DE" baseline="0" dirty="0"/>
              <a:t> </a:t>
            </a:r>
            <a:r>
              <a:rPr lang="de-DE" baseline="0" dirty="0" err="1"/>
              <a:t>to</a:t>
            </a:r>
            <a:r>
              <a:rPr lang="de-DE" baseline="0" dirty="0"/>
              <a:t> </a:t>
            </a:r>
            <a:r>
              <a:rPr lang="de-DE" baseline="0" dirty="0" err="1"/>
              <a:t>be</a:t>
            </a:r>
            <a:r>
              <a:rPr lang="de-DE" baseline="0" dirty="0"/>
              <a:t> </a:t>
            </a:r>
            <a:r>
              <a:rPr lang="de-DE" baseline="0" dirty="0" err="1"/>
              <a:t>brought</a:t>
            </a:r>
            <a:r>
              <a:rPr lang="de-DE" baseline="0" dirty="0"/>
              <a:t> in </a:t>
            </a:r>
            <a:r>
              <a:rPr lang="de-DE" baseline="0" dirty="0" err="1"/>
              <a:t>relation</a:t>
            </a:r>
            <a:r>
              <a:rPr lang="de-DE" baseline="0" dirty="0"/>
              <a:t> </a:t>
            </a:r>
            <a:r>
              <a:rPr lang="de-DE" baseline="0" dirty="0" err="1"/>
              <a:t>to</a:t>
            </a:r>
            <a:r>
              <a:rPr lang="de-DE" baseline="0" dirty="0"/>
              <a:t> </a:t>
            </a:r>
            <a:r>
              <a:rPr lang="de-DE" baseline="0" dirty="0" err="1"/>
              <a:t>the</a:t>
            </a:r>
            <a:r>
              <a:rPr lang="de-DE" baseline="0" dirty="0"/>
              <a:t> PL, so </a:t>
            </a:r>
            <a:r>
              <a:rPr lang="de-DE" baseline="0" dirty="0" err="1"/>
              <a:t>capturing</a:t>
            </a:r>
            <a:r>
              <a:rPr lang="de-DE" baseline="0" dirty="0"/>
              <a:t> all </a:t>
            </a:r>
            <a:r>
              <a:rPr lang="de-DE" baseline="0" dirty="0" err="1"/>
              <a:t>inside</a:t>
            </a:r>
            <a:r>
              <a:rPr lang="de-DE" baseline="0" dirty="0"/>
              <a:t> a </a:t>
            </a:r>
            <a:r>
              <a:rPr lang="de-DE" baseline="0" dirty="0" err="1"/>
              <a:t>radius</a:t>
            </a:r>
            <a:r>
              <a:rPr lang="de-DE" baseline="0" dirty="0"/>
              <a:t> </a:t>
            </a:r>
            <a:r>
              <a:rPr lang="de-DE" baseline="0" dirty="0" err="1"/>
              <a:t>of</a:t>
            </a:r>
            <a:r>
              <a:rPr lang="de-DE" baseline="0" dirty="0"/>
              <a:t> e.g. 500m </a:t>
            </a:r>
            <a:r>
              <a:rPr lang="de-DE" baseline="0" dirty="0" err="1"/>
              <a:t>may</a:t>
            </a:r>
            <a:r>
              <a:rPr lang="de-DE" baseline="0" dirty="0"/>
              <a:t> </a:t>
            </a:r>
            <a:r>
              <a:rPr lang="de-DE" baseline="0" dirty="0" err="1"/>
              <a:t>be</a:t>
            </a:r>
            <a:r>
              <a:rPr lang="de-DE" baseline="0" dirty="0"/>
              <a:t> an </a:t>
            </a:r>
            <a:r>
              <a:rPr lang="de-DE" baseline="0" dirty="0" err="1"/>
              <a:t>option</a:t>
            </a:r>
            <a:endParaRPr lang="de-DE" dirty="0"/>
          </a:p>
          <a:p>
            <a:pPr marL="171450" indent="-171450">
              <a:buFontTx/>
              <a:buChar char="-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197666C-D6B8-904D-B8F2-816FE66458F0}" type="slidenum">
              <a:rPr lang="de-DE" smtClean="0"/>
              <a:pPr>
                <a:defRPr/>
              </a:pPr>
              <a:t>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504786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ARIMA</a:t>
            </a:r>
            <a:r>
              <a:rPr lang="de-DE" baseline="0" dirty="0"/>
              <a:t> = autoregressive </a:t>
            </a:r>
            <a:r>
              <a:rPr lang="de-DE" baseline="0" dirty="0" err="1"/>
              <a:t>integrated</a:t>
            </a:r>
            <a:r>
              <a:rPr lang="de-DE" baseline="0" dirty="0"/>
              <a:t> </a:t>
            </a:r>
            <a:r>
              <a:rPr lang="de-DE" baseline="0" dirty="0" err="1"/>
              <a:t>moving</a:t>
            </a:r>
            <a:r>
              <a:rPr lang="de-DE" baseline="0" dirty="0"/>
              <a:t> </a:t>
            </a:r>
            <a:r>
              <a:rPr lang="de-DE" baseline="0" dirty="0" err="1"/>
              <a:t>average</a:t>
            </a:r>
            <a:endParaRPr lang="de-DE" dirty="0"/>
          </a:p>
          <a:p>
            <a:r>
              <a:rPr lang="de-DE" dirty="0"/>
              <a:t>Regression will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preferred</a:t>
            </a:r>
            <a:r>
              <a:rPr lang="de-DE" baseline="0" dirty="0"/>
              <a:t> </a:t>
            </a:r>
            <a:r>
              <a:rPr lang="de-DE" baseline="0" dirty="0" err="1"/>
              <a:t>over</a:t>
            </a:r>
            <a:r>
              <a:rPr lang="de-DE" baseline="0" dirty="0"/>
              <a:t> </a:t>
            </a:r>
            <a:r>
              <a:rPr lang="de-DE" baseline="0" dirty="0" err="1"/>
              <a:t>classification</a:t>
            </a:r>
            <a:r>
              <a:rPr lang="de-DE" baseline="0" dirty="0"/>
              <a:t>, </a:t>
            </a:r>
            <a:r>
              <a:rPr lang="de-DE" baseline="0" dirty="0" err="1"/>
              <a:t>since</a:t>
            </a:r>
            <a:r>
              <a:rPr lang="de-DE" baseline="0" dirty="0"/>
              <a:t> </a:t>
            </a:r>
            <a:r>
              <a:rPr lang="de-DE" baseline="0" dirty="0" err="1"/>
              <a:t>we</a:t>
            </a:r>
            <a:r>
              <a:rPr lang="de-DE" baseline="0" dirty="0"/>
              <a:t> </a:t>
            </a:r>
            <a:r>
              <a:rPr lang="de-DE" baseline="0" dirty="0" err="1"/>
              <a:t>are</a:t>
            </a:r>
            <a:r>
              <a:rPr lang="de-DE" baseline="0" dirty="0"/>
              <a:t> </a:t>
            </a:r>
            <a:r>
              <a:rPr lang="de-DE" baseline="0" dirty="0" err="1"/>
              <a:t>dealing</a:t>
            </a:r>
            <a:r>
              <a:rPr lang="de-DE" baseline="0" dirty="0"/>
              <a:t> </a:t>
            </a:r>
            <a:r>
              <a:rPr lang="de-DE" baseline="0" dirty="0" err="1"/>
              <a:t>with</a:t>
            </a:r>
            <a:r>
              <a:rPr lang="de-DE" baseline="0" dirty="0"/>
              <a:t> </a:t>
            </a:r>
            <a:r>
              <a:rPr lang="de-DE" baseline="0" dirty="0" err="1"/>
              <a:t>continuous</a:t>
            </a:r>
            <a:r>
              <a:rPr lang="de-DE" baseline="0" dirty="0"/>
              <a:t> </a:t>
            </a:r>
            <a:r>
              <a:rPr lang="de-DE" baseline="0" dirty="0" err="1"/>
              <a:t>data</a:t>
            </a:r>
            <a:r>
              <a:rPr lang="de-DE" baseline="0" dirty="0"/>
              <a:t>. </a:t>
            </a:r>
            <a:r>
              <a:rPr lang="de-DE" baseline="0" dirty="0" err="1"/>
              <a:t>Nevertheless</a:t>
            </a:r>
            <a:r>
              <a:rPr lang="de-DE" baseline="0" dirty="0"/>
              <a:t>, </a:t>
            </a:r>
            <a:r>
              <a:rPr lang="de-DE" baseline="0" dirty="0" err="1"/>
              <a:t>classifiers</a:t>
            </a:r>
            <a:r>
              <a:rPr lang="de-DE" baseline="0" dirty="0"/>
              <a:t> </a:t>
            </a:r>
            <a:r>
              <a:rPr lang="de-DE" baseline="0" dirty="0" err="1"/>
              <a:t>for</a:t>
            </a:r>
            <a:r>
              <a:rPr lang="de-DE" baseline="0" dirty="0"/>
              <a:t> 30min, 1h, 2h, </a:t>
            </a:r>
            <a:r>
              <a:rPr lang="de-DE" baseline="0" dirty="0" err="1"/>
              <a:t>etc</a:t>
            </a:r>
            <a:r>
              <a:rPr lang="de-DE" baseline="0" dirty="0"/>
              <a:t> will also </a:t>
            </a:r>
            <a:r>
              <a:rPr lang="de-DE" baseline="0" dirty="0" err="1"/>
              <a:t>be</a:t>
            </a:r>
            <a:r>
              <a:rPr lang="de-DE" baseline="0" dirty="0"/>
              <a:t> </a:t>
            </a:r>
            <a:r>
              <a:rPr lang="de-DE" baseline="0" dirty="0" err="1"/>
              <a:t>tried</a:t>
            </a:r>
            <a:r>
              <a:rPr lang="de-DE" baseline="0" dirty="0"/>
              <a:t> out </a:t>
            </a:r>
            <a:r>
              <a:rPr lang="de-DE" baseline="0" dirty="0" err="1"/>
              <a:t>if</a:t>
            </a:r>
            <a:r>
              <a:rPr lang="de-DE" baseline="0" dirty="0"/>
              <a:t> time </a:t>
            </a:r>
            <a:r>
              <a:rPr lang="de-DE" baseline="0" dirty="0" err="1"/>
              <a:t>permits</a:t>
            </a:r>
            <a:r>
              <a:rPr lang="de-DE" baseline="0" dirty="0"/>
              <a:t>,  </a:t>
            </a:r>
            <a:r>
              <a:rPr lang="de-DE" baseline="0" dirty="0" err="1"/>
              <a:t>to</a:t>
            </a:r>
            <a:r>
              <a:rPr lang="de-DE" baseline="0" dirty="0"/>
              <a:t> </a:t>
            </a:r>
            <a:r>
              <a:rPr lang="de-DE" baseline="0" dirty="0" err="1"/>
              <a:t>see</a:t>
            </a:r>
            <a:r>
              <a:rPr lang="de-DE" baseline="0" dirty="0"/>
              <a:t> </a:t>
            </a:r>
            <a:r>
              <a:rPr lang="de-DE" baseline="0" dirty="0" err="1"/>
              <a:t>how</a:t>
            </a:r>
            <a:r>
              <a:rPr lang="de-DE" baseline="0" dirty="0"/>
              <a:t> </a:t>
            </a:r>
            <a:r>
              <a:rPr lang="de-DE" baseline="0" dirty="0" err="1"/>
              <a:t>they</a:t>
            </a:r>
            <a:r>
              <a:rPr lang="de-DE" baseline="0" dirty="0"/>
              <a:t> </a:t>
            </a:r>
            <a:r>
              <a:rPr lang="de-DE" baseline="0" dirty="0" err="1"/>
              <a:t>perform</a:t>
            </a:r>
            <a:endParaRPr lang="de-DE" baseline="0" dirty="0"/>
          </a:p>
          <a:p>
            <a:r>
              <a:rPr lang="de-DE" dirty="0"/>
              <a:t>- Transferring </a:t>
            </a:r>
            <a:r>
              <a:rPr lang="de-DE" dirty="0" err="1"/>
              <a:t>models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a PL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another</a:t>
            </a:r>
            <a:r>
              <a:rPr lang="de-DE" dirty="0"/>
              <a:t> </a:t>
            </a:r>
            <a:r>
              <a:rPr lang="de-DE" dirty="0" err="1"/>
              <a:t>needs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take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</a:t>
            </a:r>
            <a:r>
              <a:rPr lang="de-DE" dirty="0" err="1"/>
              <a:t>account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neighborhoods</a:t>
            </a:r>
            <a:r>
              <a:rPr lang="de-DE" dirty="0"/>
              <a:t> (</a:t>
            </a:r>
            <a:r>
              <a:rPr lang="de-DE" dirty="0" err="1"/>
              <a:t>schools</a:t>
            </a:r>
            <a:r>
              <a:rPr lang="de-DE" dirty="0"/>
              <a:t>, </a:t>
            </a:r>
            <a:r>
              <a:rPr lang="de-DE" dirty="0" err="1"/>
              <a:t>kindergartens</a:t>
            </a:r>
            <a:r>
              <a:rPr lang="de-DE" dirty="0"/>
              <a:t>, </a:t>
            </a:r>
            <a:r>
              <a:rPr lang="de-DE" dirty="0" err="1"/>
              <a:t>banks</a:t>
            </a:r>
            <a:r>
              <a:rPr lang="de-DE" dirty="0"/>
              <a:t>, </a:t>
            </a:r>
            <a:r>
              <a:rPr lang="de-DE" dirty="0" err="1"/>
              <a:t>supermarkets</a:t>
            </a:r>
            <a:r>
              <a:rPr lang="de-DE" dirty="0"/>
              <a:t>) but also </a:t>
            </a:r>
            <a:r>
              <a:rPr lang="de-DE" dirty="0" err="1"/>
              <a:t>the</a:t>
            </a:r>
            <a:r>
              <a:rPr lang="de-DE" dirty="0"/>
              <a:t> total</a:t>
            </a:r>
            <a:r>
              <a:rPr lang="de-DE" baseline="0" dirty="0"/>
              <a:t> </a:t>
            </a:r>
            <a:r>
              <a:rPr lang="de-DE" baseline="0" dirty="0" err="1"/>
              <a:t>size</a:t>
            </a:r>
            <a:r>
              <a:rPr lang="de-DE" baseline="0" dirty="0"/>
              <a:t> </a:t>
            </a:r>
            <a:r>
              <a:rPr lang="de-DE" baseline="0" dirty="0" err="1"/>
              <a:t>of</a:t>
            </a:r>
            <a:r>
              <a:rPr lang="de-DE" baseline="0" dirty="0"/>
              <a:t> </a:t>
            </a:r>
            <a:r>
              <a:rPr lang="de-DE" baseline="0" dirty="0" err="1"/>
              <a:t>the</a:t>
            </a:r>
            <a:r>
              <a:rPr lang="de-DE" baseline="0" dirty="0"/>
              <a:t> PL 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197666C-D6B8-904D-B8F2-816FE66458F0}" type="slidenum">
              <a:rPr lang="de-DE" smtClean="0"/>
              <a:pPr>
                <a:defRPr/>
              </a:pPr>
              <a:t>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298280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There</a:t>
            </a:r>
            <a:r>
              <a:rPr lang="de-DE" baseline="0" dirty="0"/>
              <a:t> </a:t>
            </a:r>
            <a:r>
              <a:rPr lang="de-DE" baseline="0" dirty="0" err="1"/>
              <a:t>may</a:t>
            </a:r>
            <a:r>
              <a:rPr lang="de-DE" baseline="0" dirty="0"/>
              <a:t> </a:t>
            </a:r>
            <a:r>
              <a:rPr lang="de-DE" baseline="0" dirty="0" err="1"/>
              <a:t>be</a:t>
            </a:r>
            <a:r>
              <a:rPr lang="de-DE" baseline="0" dirty="0"/>
              <a:t> </a:t>
            </a:r>
            <a:r>
              <a:rPr lang="de-DE" baseline="0" dirty="0" err="1"/>
              <a:t>some</a:t>
            </a:r>
            <a:r>
              <a:rPr lang="de-DE" baseline="0" dirty="0"/>
              <a:t> </a:t>
            </a:r>
            <a:r>
              <a:rPr lang="de-DE" baseline="0" dirty="0" err="1"/>
              <a:t>things</a:t>
            </a:r>
            <a:r>
              <a:rPr lang="de-DE" baseline="0" dirty="0"/>
              <a:t> </a:t>
            </a:r>
            <a:r>
              <a:rPr lang="de-DE" baseline="0" dirty="0" err="1"/>
              <a:t>going</a:t>
            </a:r>
            <a:r>
              <a:rPr lang="de-DE" baseline="0" dirty="0"/>
              <a:t> </a:t>
            </a:r>
            <a:r>
              <a:rPr lang="de-DE" baseline="0" dirty="0" err="1"/>
              <a:t>wrong</a:t>
            </a:r>
            <a:endParaRPr lang="de-DE" baseline="0" dirty="0"/>
          </a:p>
          <a:p>
            <a:r>
              <a:rPr lang="de-DE" baseline="0" dirty="0"/>
              <a:t>- </a:t>
            </a:r>
            <a:r>
              <a:rPr lang="de-DE" baseline="0" dirty="0" err="1"/>
              <a:t>There</a:t>
            </a:r>
            <a:r>
              <a:rPr lang="de-DE" baseline="0" dirty="0"/>
              <a:t> </a:t>
            </a:r>
            <a:r>
              <a:rPr lang="de-DE" baseline="0" dirty="0" err="1"/>
              <a:t>may</a:t>
            </a:r>
            <a:r>
              <a:rPr lang="de-DE" baseline="0" dirty="0"/>
              <a:t> not </a:t>
            </a:r>
            <a:r>
              <a:rPr lang="de-DE" baseline="0" dirty="0" err="1"/>
              <a:t>be</a:t>
            </a:r>
            <a:r>
              <a:rPr lang="de-DE" baseline="0" dirty="0"/>
              <a:t> </a:t>
            </a:r>
            <a:r>
              <a:rPr lang="de-DE" baseline="0" dirty="0" err="1"/>
              <a:t>enough</a:t>
            </a:r>
            <a:r>
              <a:rPr lang="de-DE" baseline="0" dirty="0"/>
              <a:t> </a:t>
            </a:r>
            <a:r>
              <a:rPr lang="de-DE" baseline="0" dirty="0" err="1"/>
              <a:t>data</a:t>
            </a:r>
            <a:r>
              <a:rPr lang="de-DE" baseline="0" dirty="0"/>
              <a:t> </a:t>
            </a:r>
            <a:r>
              <a:rPr lang="de-DE" baseline="0" dirty="0" err="1"/>
              <a:t>that</a:t>
            </a:r>
            <a:r>
              <a:rPr lang="de-DE" baseline="0" dirty="0"/>
              <a:t> I am </a:t>
            </a:r>
            <a:r>
              <a:rPr lang="de-DE" baseline="0" dirty="0" err="1"/>
              <a:t>counting</a:t>
            </a:r>
            <a:r>
              <a:rPr lang="de-DE" baseline="0" dirty="0"/>
              <a:t> on: </a:t>
            </a:r>
            <a:r>
              <a:rPr lang="de-DE" baseline="0" dirty="0" err="1"/>
              <a:t>if</a:t>
            </a:r>
            <a:r>
              <a:rPr lang="de-DE" baseline="0" dirty="0"/>
              <a:t> </a:t>
            </a:r>
            <a:r>
              <a:rPr lang="de-DE" baseline="0" dirty="0" err="1"/>
              <a:t>parking</a:t>
            </a:r>
            <a:r>
              <a:rPr lang="de-DE" baseline="0" dirty="0"/>
              <a:t> </a:t>
            </a:r>
            <a:r>
              <a:rPr lang="de-DE" baseline="0" dirty="0" err="1"/>
              <a:t>meters</a:t>
            </a:r>
            <a:r>
              <a:rPr lang="de-DE" baseline="0" dirty="0"/>
              <a:t> </a:t>
            </a:r>
            <a:r>
              <a:rPr lang="de-DE" baseline="0" dirty="0" err="1"/>
              <a:t>deliver</a:t>
            </a:r>
            <a:r>
              <a:rPr lang="de-DE" baseline="0" dirty="0"/>
              <a:t> just a </a:t>
            </a:r>
            <a:r>
              <a:rPr lang="de-DE" baseline="0" dirty="0" err="1"/>
              <a:t>few</a:t>
            </a:r>
            <a:r>
              <a:rPr lang="de-DE" baseline="0" dirty="0"/>
              <a:t> </a:t>
            </a:r>
            <a:r>
              <a:rPr lang="de-DE" baseline="0" dirty="0" err="1"/>
              <a:t>rates</a:t>
            </a:r>
            <a:r>
              <a:rPr lang="de-DE" baseline="0" dirty="0"/>
              <a:t> per </a:t>
            </a:r>
            <a:r>
              <a:rPr lang="de-DE" baseline="0" dirty="0" err="1"/>
              <a:t>day</a:t>
            </a:r>
            <a:r>
              <a:rPr lang="de-DE" baseline="0" dirty="0"/>
              <a:t> </a:t>
            </a:r>
            <a:r>
              <a:rPr lang="de-DE" baseline="0" dirty="0" err="1"/>
              <a:t>then</a:t>
            </a:r>
            <a:r>
              <a:rPr lang="de-DE" baseline="0" dirty="0"/>
              <a:t> I will </a:t>
            </a:r>
            <a:r>
              <a:rPr lang="de-DE" baseline="0" dirty="0" err="1"/>
              <a:t>use</a:t>
            </a:r>
            <a:r>
              <a:rPr lang="de-DE" baseline="0" dirty="0"/>
              <a:t> </a:t>
            </a:r>
            <a:r>
              <a:rPr lang="de-DE" baseline="0" dirty="0" err="1"/>
              <a:t>interpolation</a:t>
            </a:r>
            <a:r>
              <a:rPr lang="de-DE" baseline="0" dirty="0"/>
              <a:t> </a:t>
            </a:r>
            <a:r>
              <a:rPr lang="de-DE" baseline="0" dirty="0" err="1"/>
              <a:t>to</a:t>
            </a:r>
            <a:r>
              <a:rPr lang="de-DE" baseline="0" dirty="0"/>
              <a:t> </a:t>
            </a:r>
            <a:r>
              <a:rPr lang="de-DE" baseline="0" dirty="0" err="1"/>
              <a:t>arrive</a:t>
            </a:r>
            <a:r>
              <a:rPr lang="de-DE" baseline="0" dirty="0"/>
              <a:t> at 1h </a:t>
            </a:r>
            <a:r>
              <a:rPr lang="de-DE" baseline="0" dirty="0" err="1"/>
              <a:t>interval</a:t>
            </a:r>
            <a:r>
              <a:rPr lang="de-DE" baseline="0" dirty="0"/>
              <a:t> </a:t>
            </a:r>
            <a:r>
              <a:rPr lang="de-DE" baseline="0" dirty="0" err="1"/>
              <a:t>rates</a:t>
            </a:r>
            <a:r>
              <a:rPr lang="de-DE" baseline="0" dirty="0"/>
              <a:t> (</a:t>
            </a:r>
            <a:r>
              <a:rPr lang="de-DE" baseline="0" dirty="0" err="1"/>
              <a:t>which</a:t>
            </a:r>
            <a:r>
              <a:rPr lang="de-DE" baseline="0" dirty="0"/>
              <a:t> </a:t>
            </a:r>
            <a:r>
              <a:rPr lang="de-DE" baseline="0" dirty="0" err="1"/>
              <a:t>would</a:t>
            </a:r>
            <a:r>
              <a:rPr lang="de-DE" baseline="0" dirty="0"/>
              <a:t> </a:t>
            </a:r>
            <a:r>
              <a:rPr lang="de-DE" baseline="0" dirty="0" err="1"/>
              <a:t>be</a:t>
            </a:r>
            <a:r>
              <a:rPr lang="de-DE" baseline="0" dirty="0"/>
              <a:t> ideal </a:t>
            </a:r>
            <a:r>
              <a:rPr lang="de-DE" baseline="0" dirty="0" err="1"/>
              <a:t>to</a:t>
            </a:r>
            <a:r>
              <a:rPr lang="de-DE" baseline="0" dirty="0"/>
              <a:t> </a:t>
            </a:r>
            <a:r>
              <a:rPr lang="de-DE" baseline="0" dirty="0" err="1"/>
              <a:t>train</a:t>
            </a:r>
            <a:r>
              <a:rPr lang="de-DE" baseline="0" dirty="0"/>
              <a:t> </a:t>
            </a:r>
            <a:r>
              <a:rPr lang="de-DE" baseline="0" dirty="0" err="1"/>
              <a:t>the</a:t>
            </a:r>
            <a:r>
              <a:rPr lang="de-DE" baseline="0" dirty="0"/>
              <a:t> </a:t>
            </a:r>
            <a:r>
              <a:rPr lang="de-DE" baseline="0" dirty="0" err="1"/>
              <a:t>models</a:t>
            </a:r>
            <a:r>
              <a:rPr lang="de-DE" baseline="0" dirty="0"/>
              <a:t> </a:t>
            </a:r>
            <a:r>
              <a:rPr lang="de-DE" baseline="0" dirty="0" err="1"/>
              <a:t>with</a:t>
            </a:r>
            <a:r>
              <a:rPr lang="de-DE" baseline="0" dirty="0"/>
              <a:t>); </a:t>
            </a:r>
            <a:r>
              <a:rPr lang="de-DE" baseline="0" dirty="0" err="1"/>
              <a:t>If</a:t>
            </a:r>
            <a:r>
              <a:rPr lang="de-DE" baseline="0" dirty="0"/>
              <a:t> still not </a:t>
            </a:r>
            <a:r>
              <a:rPr lang="de-DE" baseline="0" dirty="0" err="1"/>
              <a:t>enough</a:t>
            </a:r>
            <a:r>
              <a:rPr lang="de-DE" baseline="0" dirty="0"/>
              <a:t> </a:t>
            </a:r>
            <a:r>
              <a:rPr lang="de-DE" baseline="0" dirty="0" err="1"/>
              <a:t>data</a:t>
            </a:r>
            <a:r>
              <a:rPr lang="de-DE" baseline="0" dirty="0"/>
              <a:t>, </a:t>
            </a:r>
            <a:r>
              <a:rPr lang="de-DE" baseline="0" dirty="0" err="1"/>
              <a:t>collecting</a:t>
            </a:r>
            <a:r>
              <a:rPr lang="de-DE" baseline="0" dirty="0"/>
              <a:t> </a:t>
            </a:r>
            <a:r>
              <a:rPr lang="de-DE" baseline="0" dirty="0" err="1"/>
              <a:t>the</a:t>
            </a:r>
            <a:r>
              <a:rPr lang="de-DE" baseline="0" dirty="0"/>
              <a:t> </a:t>
            </a:r>
            <a:r>
              <a:rPr lang="de-DE" baseline="0" dirty="0" err="1"/>
              <a:t>numbers</a:t>
            </a:r>
            <a:r>
              <a:rPr lang="de-DE" baseline="0" dirty="0"/>
              <a:t> </a:t>
            </a:r>
            <a:r>
              <a:rPr lang="de-DE" baseline="0" dirty="0" err="1"/>
              <a:t>of</a:t>
            </a:r>
            <a:r>
              <a:rPr lang="de-DE" baseline="0" dirty="0"/>
              <a:t> </a:t>
            </a:r>
            <a:r>
              <a:rPr lang="de-DE" baseline="0" dirty="0" err="1"/>
              <a:t>occupied</a:t>
            </a:r>
            <a:r>
              <a:rPr lang="de-DE" baseline="0" dirty="0"/>
              <a:t> </a:t>
            </a:r>
            <a:r>
              <a:rPr lang="de-DE" baseline="0" dirty="0" err="1"/>
              <a:t>spots</a:t>
            </a:r>
            <a:r>
              <a:rPr lang="de-DE" baseline="0" dirty="0"/>
              <a:t> </a:t>
            </a:r>
            <a:r>
              <a:rPr lang="de-DE" baseline="0" dirty="0" err="1"/>
              <a:t>physically</a:t>
            </a:r>
            <a:r>
              <a:rPr lang="de-DE" baseline="0" dirty="0"/>
              <a:t> </a:t>
            </a:r>
            <a:r>
              <a:rPr lang="de-DE" baseline="0" dirty="0" err="1"/>
              <a:t>is</a:t>
            </a:r>
            <a:r>
              <a:rPr lang="de-DE" baseline="0" dirty="0"/>
              <a:t> </a:t>
            </a:r>
            <a:r>
              <a:rPr lang="de-DE" baseline="0" dirty="0" err="1"/>
              <a:t>manageble</a:t>
            </a:r>
            <a:r>
              <a:rPr lang="de-DE" baseline="0" dirty="0"/>
              <a:t>; </a:t>
            </a:r>
            <a:r>
              <a:rPr lang="de-DE" baseline="0" dirty="0" err="1"/>
              <a:t>otherwise</a:t>
            </a:r>
            <a:r>
              <a:rPr lang="de-DE" baseline="0" dirty="0"/>
              <a:t> </a:t>
            </a:r>
            <a:r>
              <a:rPr lang="de-DE" baseline="0" dirty="0" err="1"/>
              <a:t>as</a:t>
            </a:r>
            <a:r>
              <a:rPr lang="de-DE" baseline="0" dirty="0"/>
              <a:t> </a:t>
            </a:r>
            <a:r>
              <a:rPr lang="de-DE" baseline="0" dirty="0" err="1"/>
              <a:t>back-up</a:t>
            </a:r>
            <a:r>
              <a:rPr lang="de-DE" baseline="0" dirty="0"/>
              <a:t> plan, </a:t>
            </a:r>
            <a:r>
              <a:rPr lang="de-DE" baseline="0" dirty="0" err="1"/>
              <a:t>use</a:t>
            </a:r>
            <a:r>
              <a:rPr lang="de-DE" baseline="0" dirty="0"/>
              <a:t> open </a:t>
            </a:r>
            <a:r>
              <a:rPr lang="de-DE" baseline="0" dirty="0" err="1"/>
              <a:t>data</a:t>
            </a:r>
            <a:r>
              <a:rPr lang="de-DE" baseline="0" dirty="0"/>
              <a:t> </a:t>
            </a:r>
            <a:r>
              <a:rPr lang="de-DE" baseline="0" dirty="0" err="1"/>
              <a:t>from</a:t>
            </a:r>
            <a:r>
              <a:rPr lang="de-DE" baseline="0" dirty="0"/>
              <a:t> </a:t>
            </a:r>
            <a:r>
              <a:rPr lang="de-DE" baseline="0" dirty="0" err="1"/>
              <a:t>other</a:t>
            </a:r>
            <a:r>
              <a:rPr lang="de-DE" baseline="0" dirty="0"/>
              <a:t> </a:t>
            </a:r>
            <a:r>
              <a:rPr lang="de-DE" baseline="0" dirty="0" err="1"/>
              <a:t>cities</a:t>
            </a:r>
            <a:r>
              <a:rPr lang="de-DE" baseline="0" dirty="0"/>
              <a:t> (Dresden </a:t>
            </a:r>
            <a:r>
              <a:rPr lang="de-DE" baseline="0" dirty="0" err="1"/>
              <a:t>has</a:t>
            </a:r>
            <a:r>
              <a:rPr lang="de-DE" baseline="0" dirty="0"/>
              <a:t> open </a:t>
            </a:r>
            <a:r>
              <a:rPr lang="de-DE" baseline="0" dirty="0" err="1"/>
              <a:t>data</a:t>
            </a:r>
            <a:r>
              <a:rPr lang="de-DE" baseline="0" dirty="0"/>
              <a:t> </a:t>
            </a:r>
            <a:r>
              <a:rPr lang="de-DE" baseline="0" dirty="0" err="1"/>
              <a:t>available</a:t>
            </a:r>
            <a:r>
              <a:rPr lang="de-DE" baseline="0" dirty="0"/>
              <a:t>)</a:t>
            </a: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Other </a:t>
            </a:r>
            <a:r>
              <a:rPr lang="de-DE" dirty="0" err="1"/>
              <a:t>things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may</a:t>
            </a:r>
            <a:r>
              <a:rPr lang="de-DE" dirty="0"/>
              <a:t> </a:t>
            </a:r>
            <a:r>
              <a:rPr lang="de-DE" dirty="0" err="1"/>
              <a:t>go</a:t>
            </a:r>
            <a:r>
              <a:rPr lang="de-DE" dirty="0"/>
              <a:t> </a:t>
            </a:r>
            <a:r>
              <a:rPr lang="de-DE" dirty="0" err="1"/>
              <a:t>wrong</a:t>
            </a:r>
            <a:r>
              <a:rPr lang="de-DE" dirty="0"/>
              <a:t>: </a:t>
            </a:r>
            <a:r>
              <a:rPr lang="de-DE" dirty="0" err="1"/>
              <a:t>say</a:t>
            </a:r>
            <a:r>
              <a:rPr lang="de-DE" dirty="0"/>
              <a:t> </a:t>
            </a:r>
            <a:r>
              <a:rPr lang="de-DE" dirty="0" err="1"/>
              <a:t>police</a:t>
            </a:r>
            <a:r>
              <a:rPr lang="de-DE" dirty="0"/>
              <a:t> </a:t>
            </a:r>
            <a:r>
              <a:rPr lang="de-DE" dirty="0" err="1"/>
              <a:t>changes</a:t>
            </a:r>
            <a:r>
              <a:rPr lang="de-DE" dirty="0"/>
              <a:t> </a:t>
            </a:r>
            <a:r>
              <a:rPr lang="de-DE" dirty="0" err="1"/>
              <a:t>parking</a:t>
            </a:r>
            <a:r>
              <a:rPr lang="de-DE" baseline="0" dirty="0"/>
              <a:t> </a:t>
            </a:r>
            <a:r>
              <a:rPr lang="de-DE" baseline="0" dirty="0" err="1"/>
              <a:t>areas</a:t>
            </a:r>
            <a:r>
              <a:rPr lang="de-DE" baseline="0" dirty="0"/>
              <a:t>; OSM </a:t>
            </a:r>
            <a:r>
              <a:rPr lang="de-DE" baseline="0" dirty="0" err="1"/>
              <a:t>most</a:t>
            </a:r>
            <a:r>
              <a:rPr lang="de-DE" baseline="0" dirty="0"/>
              <a:t> </a:t>
            </a:r>
            <a:r>
              <a:rPr lang="de-DE" baseline="0" dirty="0" err="1"/>
              <a:t>probably</a:t>
            </a:r>
            <a:r>
              <a:rPr lang="de-DE" baseline="0" dirty="0"/>
              <a:t> will not </a:t>
            </a:r>
            <a:r>
              <a:rPr lang="de-DE" baseline="0" dirty="0" err="1"/>
              <a:t>be</a:t>
            </a:r>
            <a:r>
              <a:rPr lang="de-DE" baseline="0" dirty="0"/>
              <a:t> </a:t>
            </a:r>
            <a:r>
              <a:rPr lang="de-DE" baseline="0" dirty="0" err="1"/>
              <a:t>updated</a:t>
            </a:r>
            <a:r>
              <a:rPr lang="de-DE" baseline="0" dirty="0"/>
              <a:t> </a:t>
            </a:r>
            <a:r>
              <a:rPr lang="de-DE" baseline="0" dirty="0" err="1"/>
              <a:t>immediately</a:t>
            </a:r>
            <a:r>
              <a:rPr lang="de-DE" baseline="0" dirty="0"/>
              <a:t>, so </a:t>
            </a:r>
            <a:r>
              <a:rPr lang="de-DE" baseline="0" dirty="0" err="1"/>
              <a:t>the</a:t>
            </a:r>
            <a:r>
              <a:rPr lang="de-DE" baseline="0" dirty="0"/>
              <a:t> </a:t>
            </a:r>
            <a:r>
              <a:rPr lang="de-DE" baseline="0" dirty="0" err="1"/>
              <a:t>data</a:t>
            </a:r>
            <a:r>
              <a:rPr lang="de-DE" baseline="0" dirty="0"/>
              <a:t> </a:t>
            </a:r>
            <a:r>
              <a:rPr lang="de-DE" baseline="0" dirty="0" err="1"/>
              <a:t>received</a:t>
            </a:r>
            <a:r>
              <a:rPr lang="de-DE" baseline="0" dirty="0"/>
              <a:t> </a:t>
            </a:r>
            <a:r>
              <a:rPr lang="de-DE" baseline="0" dirty="0" err="1"/>
              <a:t>by</a:t>
            </a:r>
            <a:r>
              <a:rPr lang="de-DE" baseline="0" dirty="0"/>
              <a:t> </a:t>
            </a:r>
            <a:r>
              <a:rPr lang="de-DE" baseline="0" dirty="0" err="1"/>
              <a:t>the</a:t>
            </a:r>
            <a:r>
              <a:rPr lang="de-DE" baseline="0" dirty="0"/>
              <a:t> </a:t>
            </a:r>
            <a:r>
              <a:rPr lang="de-DE" baseline="0" dirty="0" err="1"/>
              <a:t>sensors</a:t>
            </a:r>
            <a:r>
              <a:rPr lang="de-DE" baseline="0" dirty="0"/>
              <a:t> will </a:t>
            </a:r>
            <a:r>
              <a:rPr lang="de-DE" baseline="0" dirty="0" err="1"/>
              <a:t>be</a:t>
            </a:r>
            <a:r>
              <a:rPr lang="de-DE" baseline="0" dirty="0"/>
              <a:t> </a:t>
            </a:r>
            <a:r>
              <a:rPr lang="de-DE" baseline="0" dirty="0" err="1"/>
              <a:t>false</a:t>
            </a:r>
            <a:endParaRPr lang="de-DE" baseline="0" dirty="0"/>
          </a:p>
          <a:p>
            <a:pPr marL="171450" indent="-171450">
              <a:buFontTx/>
              <a:buChar char="-"/>
            </a:pPr>
            <a:r>
              <a:rPr lang="de-DE" baseline="0" dirty="0"/>
              <a:t>Also, </a:t>
            </a:r>
            <a:r>
              <a:rPr lang="de-DE" baseline="0" dirty="0" err="1"/>
              <a:t>spontaneous</a:t>
            </a:r>
            <a:r>
              <a:rPr lang="de-DE" baseline="0" dirty="0"/>
              <a:t> </a:t>
            </a:r>
            <a:r>
              <a:rPr lang="de-DE" baseline="0" dirty="0" err="1"/>
              <a:t>events</a:t>
            </a:r>
            <a:r>
              <a:rPr lang="de-DE" baseline="0" dirty="0"/>
              <a:t> </a:t>
            </a:r>
            <a:r>
              <a:rPr lang="de-DE" baseline="0" dirty="0" err="1"/>
              <a:t>may</a:t>
            </a:r>
            <a:r>
              <a:rPr lang="de-DE" baseline="0" dirty="0"/>
              <a:t> </a:t>
            </a:r>
            <a:r>
              <a:rPr lang="de-DE" baseline="0" dirty="0" err="1"/>
              <a:t>occur</a:t>
            </a:r>
            <a:r>
              <a:rPr lang="de-DE" baseline="0" dirty="0"/>
              <a:t>, like </a:t>
            </a:r>
            <a:r>
              <a:rPr lang="de-DE" baseline="0" dirty="0" err="1"/>
              <a:t>demonstrations</a:t>
            </a:r>
            <a:r>
              <a:rPr lang="de-DE" baseline="0" dirty="0"/>
              <a:t>, </a:t>
            </a:r>
            <a:r>
              <a:rPr lang="de-DE" baseline="0" dirty="0" err="1"/>
              <a:t>or</a:t>
            </a:r>
            <a:r>
              <a:rPr lang="de-DE" baseline="0" dirty="0"/>
              <a:t> </a:t>
            </a:r>
            <a:r>
              <a:rPr lang="de-DE" baseline="0" dirty="0" err="1"/>
              <a:t>fires</a:t>
            </a:r>
            <a:r>
              <a:rPr lang="de-DE" baseline="0" dirty="0"/>
              <a:t>, </a:t>
            </a:r>
            <a:r>
              <a:rPr lang="de-DE" baseline="0" dirty="0" err="1"/>
              <a:t>etc</a:t>
            </a:r>
            <a:r>
              <a:rPr lang="de-DE" baseline="0" dirty="0"/>
              <a:t> – </a:t>
            </a:r>
            <a:r>
              <a:rPr lang="de-DE" baseline="0" dirty="0" err="1"/>
              <a:t>the</a:t>
            </a:r>
            <a:r>
              <a:rPr lang="de-DE" baseline="0" dirty="0"/>
              <a:t> </a:t>
            </a:r>
            <a:r>
              <a:rPr lang="de-DE" baseline="0" dirty="0" err="1"/>
              <a:t>data</a:t>
            </a:r>
            <a:r>
              <a:rPr lang="de-DE" baseline="0" dirty="0"/>
              <a:t> </a:t>
            </a:r>
            <a:r>
              <a:rPr lang="de-DE" baseline="0" dirty="0" err="1"/>
              <a:t>delivered</a:t>
            </a:r>
            <a:r>
              <a:rPr lang="de-DE" baseline="0" dirty="0"/>
              <a:t> </a:t>
            </a:r>
            <a:r>
              <a:rPr lang="de-DE" baseline="0" dirty="0" err="1"/>
              <a:t>may</a:t>
            </a:r>
            <a:r>
              <a:rPr lang="de-DE" baseline="0" dirty="0"/>
              <a:t> </a:t>
            </a:r>
            <a:r>
              <a:rPr lang="de-DE" baseline="0" dirty="0" err="1"/>
              <a:t>therefore</a:t>
            </a:r>
            <a:r>
              <a:rPr lang="de-DE" baseline="0" dirty="0"/>
              <a:t> </a:t>
            </a:r>
            <a:r>
              <a:rPr lang="de-DE" baseline="0" dirty="0" err="1"/>
              <a:t>affect</a:t>
            </a:r>
            <a:r>
              <a:rPr lang="de-DE" baseline="0" dirty="0"/>
              <a:t> </a:t>
            </a:r>
            <a:r>
              <a:rPr lang="de-DE" baseline="0" dirty="0" err="1"/>
              <a:t>the</a:t>
            </a:r>
            <a:r>
              <a:rPr lang="de-DE" baseline="0" dirty="0"/>
              <a:t> </a:t>
            </a:r>
            <a:r>
              <a:rPr lang="de-DE" baseline="0" dirty="0" err="1"/>
              <a:t>model</a:t>
            </a:r>
            <a:endParaRPr lang="de-DE" baseline="0" dirty="0"/>
          </a:p>
          <a:p>
            <a:pPr marL="171450" indent="-171450">
              <a:buFontTx/>
              <a:buChar char="-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197666C-D6B8-904D-B8F2-816FE66458F0}" type="slidenum">
              <a:rPr lang="de-DE" smtClean="0"/>
              <a:pPr>
                <a:defRPr/>
              </a:pPr>
              <a:t>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792747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Evaluation will </a:t>
            </a:r>
            <a:r>
              <a:rPr lang="de-DE" dirty="0" err="1"/>
              <a:t>run</a:t>
            </a:r>
            <a:r>
              <a:rPr lang="de-DE" dirty="0"/>
              <a:t> </a:t>
            </a:r>
            <a:r>
              <a:rPr lang="de-DE" dirty="0" err="1"/>
              <a:t>throughout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thesis</a:t>
            </a: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The </a:t>
            </a:r>
            <a:r>
              <a:rPr lang="de-DE" dirty="0" err="1"/>
              <a:t>features</a:t>
            </a:r>
            <a:r>
              <a:rPr lang="de-DE" dirty="0"/>
              <a:t> will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checked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correlation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parking</a:t>
            </a:r>
            <a:r>
              <a:rPr lang="de-DE" dirty="0"/>
              <a:t> rate </a:t>
            </a:r>
            <a:r>
              <a:rPr lang="de-DE" dirty="0" err="1"/>
              <a:t>changes</a:t>
            </a:r>
            <a:r>
              <a:rPr lang="de-DE" dirty="0"/>
              <a:t>; </a:t>
            </a:r>
            <a:r>
              <a:rPr lang="de-DE" dirty="0" err="1"/>
              <a:t>since</a:t>
            </a:r>
            <a:r>
              <a:rPr lang="de-DE" baseline="0" dirty="0"/>
              <a:t> </a:t>
            </a:r>
            <a:r>
              <a:rPr lang="de-DE" baseline="0" dirty="0" err="1"/>
              <a:t>they</a:t>
            </a:r>
            <a:r>
              <a:rPr lang="de-DE" baseline="0" dirty="0"/>
              <a:t> </a:t>
            </a:r>
            <a:r>
              <a:rPr lang="de-DE" baseline="0" dirty="0" err="1"/>
              <a:t>were</a:t>
            </a:r>
            <a:r>
              <a:rPr lang="de-DE" baseline="0" dirty="0"/>
              <a:t> </a:t>
            </a:r>
            <a:r>
              <a:rPr lang="de-DE" baseline="0" dirty="0" err="1"/>
              <a:t>selected</a:t>
            </a:r>
            <a:r>
              <a:rPr lang="de-DE" baseline="0" dirty="0"/>
              <a:t> </a:t>
            </a:r>
            <a:r>
              <a:rPr lang="de-DE" baseline="0" dirty="0" err="1"/>
              <a:t>mainly</a:t>
            </a:r>
            <a:r>
              <a:rPr lang="de-DE" baseline="0" dirty="0"/>
              <a:t> on </a:t>
            </a:r>
            <a:r>
              <a:rPr lang="de-DE" baseline="0" dirty="0" err="1"/>
              <a:t>guided</a:t>
            </a:r>
            <a:r>
              <a:rPr lang="de-DE" baseline="0" dirty="0"/>
              <a:t> </a:t>
            </a:r>
            <a:r>
              <a:rPr lang="de-DE" baseline="0" dirty="0" err="1"/>
              <a:t>intuition</a:t>
            </a:r>
            <a:r>
              <a:rPr lang="de-DE" baseline="0" dirty="0"/>
              <a:t>, </a:t>
            </a:r>
            <a:r>
              <a:rPr lang="de-DE" baseline="0" dirty="0" err="1"/>
              <a:t>this</a:t>
            </a:r>
            <a:r>
              <a:rPr lang="de-DE" baseline="0" dirty="0"/>
              <a:t> will </a:t>
            </a:r>
            <a:r>
              <a:rPr lang="de-DE" baseline="0" dirty="0" err="1"/>
              <a:t>prove</a:t>
            </a:r>
            <a:r>
              <a:rPr lang="de-DE" baseline="0" dirty="0"/>
              <a:t> </a:t>
            </a:r>
            <a:r>
              <a:rPr lang="de-DE" baseline="0" dirty="0" err="1"/>
              <a:t>whether</a:t>
            </a:r>
            <a:r>
              <a:rPr lang="de-DE" baseline="0" dirty="0"/>
              <a:t> </a:t>
            </a:r>
            <a:r>
              <a:rPr lang="de-DE" baseline="0" dirty="0" err="1"/>
              <a:t>they</a:t>
            </a:r>
            <a:r>
              <a:rPr lang="de-DE" baseline="0" dirty="0"/>
              <a:t> </a:t>
            </a:r>
            <a:r>
              <a:rPr lang="de-DE" baseline="0" dirty="0" err="1"/>
              <a:t>indeed</a:t>
            </a:r>
            <a:r>
              <a:rPr lang="de-DE" baseline="0" dirty="0"/>
              <a:t> </a:t>
            </a:r>
            <a:r>
              <a:rPr lang="de-DE" baseline="0" dirty="0" err="1"/>
              <a:t>contribute</a:t>
            </a:r>
            <a:r>
              <a:rPr lang="de-DE" baseline="0" dirty="0"/>
              <a:t> </a:t>
            </a:r>
            <a:r>
              <a:rPr lang="de-DE" baseline="0" dirty="0" err="1"/>
              <a:t>to</a:t>
            </a:r>
            <a:r>
              <a:rPr lang="de-DE" baseline="0" dirty="0"/>
              <a:t> a </a:t>
            </a:r>
            <a:r>
              <a:rPr lang="de-DE" baseline="0" dirty="0" err="1"/>
              <a:t>better</a:t>
            </a:r>
            <a:r>
              <a:rPr lang="de-DE" baseline="0" dirty="0"/>
              <a:t> </a:t>
            </a:r>
            <a:r>
              <a:rPr lang="de-DE" baseline="0" dirty="0" err="1"/>
              <a:t>result</a:t>
            </a:r>
            <a:endParaRPr lang="de-DE" baseline="0" dirty="0"/>
          </a:p>
          <a:p>
            <a:pPr marL="171450" indent="-171450">
              <a:buFontTx/>
              <a:buChar char="-"/>
            </a:pPr>
            <a:r>
              <a:rPr lang="de-DE" baseline="0" dirty="0" err="1"/>
              <a:t>Parking</a:t>
            </a:r>
            <a:r>
              <a:rPr lang="de-DE" baseline="0" dirty="0"/>
              <a:t> Locations </a:t>
            </a:r>
            <a:r>
              <a:rPr lang="de-DE" baseline="0" dirty="0" err="1"/>
              <a:t>groups</a:t>
            </a:r>
            <a:r>
              <a:rPr lang="de-DE" baseline="0" dirty="0"/>
              <a:t> </a:t>
            </a:r>
            <a:r>
              <a:rPr lang="de-DE" baseline="0" dirty="0" err="1"/>
              <a:t>is</a:t>
            </a:r>
            <a:r>
              <a:rPr lang="de-DE" baseline="0" dirty="0"/>
              <a:t> not trivial; so </a:t>
            </a:r>
            <a:r>
              <a:rPr lang="de-DE" baseline="0" dirty="0" err="1"/>
              <a:t>verifying</a:t>
            </a:r>
            <a:r>
              <a:rPr lang="de-DE" baseline="0" dirty="0"/>
              <a:t> </a:t>
            </a:r>
            <a:r>
              <a:rPr lang="de-DE" baseline="0" dirty="0" err="1"/>
              <a:t>that</a:t>
            </a:r>
            <a:r>
              <a:rPr lang="de-DE" baseline="0" dirty="0"/>
              <a:t> </a:t>
            </a:r>
            <a:r>
              <a:rPr lang="de-DE" baseline="0" dirty="0" err="1"/>
              <a:t>parking</a:t>
            </a:r>
            <a:r>
              <a:rPr lang="de-DE" baseline="0" dirty="0"/>
              <a:t> </a:t>
            </a:r>
            <a:r>
              <a:rPr lang="de-DE" baseline="0" dirty="0" err="1"/>
              <a:t>spots</a:t>
            </a:r>
            <a:r>
              <a:rPr lang="de-DE" baseline="0" dirty="0"/>
              <a:t> </a:t>
            </a:r>
            <a:r>
              <a:rPr lang="de-DE" baseline="0" dirty="0" err="1"/>
              <a:t>belong</a:t>
            </a:r>
            <a:r>
              <a:rPr lang="de-DE" baseline="0" dirty="0"/>
              <a:t> </a:t>
            </a:r>
            <a:r>
              <a:rPr lang="de-DE" baseline="0" dirty="0" err="1"/>
              <a:t>together</a:t>
            </a:r>
            <a:r>
              <a:rPr lang="de-DE" baseline="0" dirty="0"/>
              <a:t> </a:t>
            </a:r>
            <a:r>
              <a:rPr lang="de-DE" baseline="0" dirty="0" err="1"/>
              <a:t>is</a:t>
            </a:r>
            <a:r>
              <a:rPr lang="de-DE" baseline="0" dirty="0"/>
              <a:t> </a:t>
            </a:r>
            <a:r>
              <a:rPr lang="de-DE" baseline="0" dirty="0" err="1"/>
              <a:t>important</a:t>
            </a:r>
            <a:r>
              <a:rPr lang="de-DE" baseline="0" dirty="0"/>
              <a:t>; </a:t>
            </a:r>
            <a:r>
              <a:rPr lang="de-DE" baseline="0" dirty="0" err="1"/>
              <a:t>we</a:t>
            </a:r>
            <a:r>
              <a:rPr lang="de-DE" baseline="0" dirty="0"/>
              <a:t> </a:t>
            </a:r>
            <a:r>
              <a:rPr lang="de-DE" baseline="0" dirty="0" err="1"/>
              <a:t>may</a:t>
            </a:r>
            <a:r>
              <a:rPr lang="de-DE" baseline="0" dirty="0"/>
              <a:t> </a:t>
            </a:r>
            <a:r>
              <a:rPr lang="de-DE" baseline="0" dirty="0" err="1"/>
              <a:t>use</a:t>
            </a:r>
            <a:r>
              <a:rPr lang="de-DE" baseline="0" dirty="0"/>
              <a:t> </a:t>
            </a:r>
            <a:r>
              <a:rPr lang="de-DE" baseline="0" dirty="0" err="1"/>
              <a:t>heat</a:t>
            </a:r>
            <a:r>
              <a:rPr lang="de-DE" baseline="0" dirty="0"/>
              <a:t> </a:t>
            </a:r>
            <a:r>
              <a:rPr lang="de-DE" baseline="0" dirty="0" err="1"/>
              <a:t>maps</a:t>
            </a:r>
            <a:r>
              <a:rPr lang="de-DE" baseline="0" dirty="0"/>
              <a:t> </a:t>
            </a:r>
            <a:r>
              <a:rPr lang="de-DE" baseline="0" dirty="0" err="1"/>
              <a:t>here</a:t>
            </a:r>
            <a:r>
              <a:rPr lang="de-DE" baseline="0" dirty="0"/>
              <a:t> </a:t>
            </a:r>
            <a:r>
              <a:rPr lang="de-DE" baseline="0" dirty="0" err="1"/>
              <a:t>to</a:t>
            </a:r>
            <a:r>
              <a:rPr lang="de-DE" baseline="0" dirty="0"/>
              <a:t> </a:t>
            </a:r>
            <a:r>
              <a:rPr lang="de-DE" baseline="0" dirty="0" err="1"/>
              <a:t>see</a:t>
            </a:r>
            <a:r>
              <a:rPr lang="de-DE" baseline="0" dirty="0"/>
              <a:t> </a:t>
            </a:r>
            <a:r>
              <a:rPr lang="de-DE" baseline="0" dirty="0" err="1"/>
              <a:t>whether</a:t>
            </a:r>
            <a:r>
              <a:rPr lang="de-DE" baseline="0" dirty="0"/>
              <a:t> </a:t>
            </a:r>
            <a:r>
              <a:rPr lang="de-DE" baseline="0" dirty="0" err="1"/>
              <a:t>parking</a:t>
            </a:r>
            <a:r>
              <a:rPr lang="de-DE" baseline="0" dirty="0"/>
              <a:t> </a:t>
            </a:r>
            <a:r>
              <a:rPr lang="de-DE" baseline="0" dirty="0" err="1"/>
              <a:t>rates</a:t>
            </a:r>
            <a:r>
              <a:rPr lang="de-DE" baseline="0" dirty="0"/>
              <a:t> </a:t>
            </a:r>
            <a:r>
              <a:rPr lang="de-DE" baseline="0" dirty="0" err="1"/>
              <a:t>reflect</a:t>
            </a:r>
            <a:r>
              <a:rPr lang="de-DE" baseline="0" dirty="0"/>
              <a:t> </a:t>
            </a:r>
            <a:r>
              <a:rPr lang="de-DE" baseline="0" dirty="0" err="1"/>
              <a:t>cluster</a:t>
            </a:r>
            <a:r>
              <a:rPr lang="de-DE" baseline="0" dirty="0"/>
              <a:t> </a:t>
            </a:r>
            <a:r>
              <a:rPr lang="de-DE" baseline="0" dirty="0" err="1"/>
              <a:t>separation</a:t>
            </a:r>
            <a:endParaRPr lang="de-DE" baseline="0" dirty="0"/>
          </a:p>
          <a:p>
            <a:pPr marL="171450" indent="-171450">
              <a:buFontTx/>
              <a:buChar char="-"/>
            </a:pPr>
            <a:r>
              <a:rPr lang="de-DE" baseline="0" dirty="0" err="1"/>
              <a:t>Of</a:t>
            </a:r>
            <a:r>
              <a:rPr lang="de-DE" baseline="0" dirty="0"/>
              <a:t> </a:t>
            </a:r>
            <a:r>
              <a:rPr lang="de-DE" baseline="0" dirty="0" err="1"/>
              <a:t>course</a:t>
            </a:r>
            <a:r>
              <a:rPr lang="de-DE" baseline="0" dirty="0"/>
              <a:t>, </a:t>
            </a:r>
            <a:r>
              <a:rPr lang="de-DE" baseline="0" dirty="0" err="1"/>
              <a:t>the</a:t>
            </a:r>
            <a:r>
              <a:rPr lang="de-DE" baseline="0" dirty="0"/>
              <a:t> </a:t>
            </a:r>
            <a:r>
              <a:rPr lang="de-DE" baseline="0" dirty="0" err="1"/>
              <a:t>predicted</a:t>
            </a:r>
            <a:r>
              <a:rPr lang="de-DE" baseline="0" dirty="0"/>
              <a:t> </a:t>
            </a:r>
            <a:r>
              <a:rPr lang="de-DE" baseline="0" dirty="0" err="1"/>
              <a:t>rates</a:t>
            </a:r>
            <a:r>
              <a:rPr lang="de-DE" baseline="0" dirty="0"/>
              <a:t> will </a:t>
            </a:r>
            <a:r>
              <a:rPr lang="de-DE" baseline="0" dirty="0" err="1"/>
              <a:t>be</a:t>
            </a:r>
            <a:r>
              <a:rPr lang="de-DE" baseline="0" dirty="0"/>
              <a:t> </a:t>
            </a:r>
            <a:r>
              <a:rPr lang="de-DE" baseline="0" dirty="0" err="1"/>
              <a:t>checked</a:t>
            </a:r>
            <a:r>
              <a:rPr lang="de-DE" baseline="0" dirty="0"/>
              <a:t> </a:t>
            </a:r>
            <a:r>
              <a:rPr lang="de-DE" baseline="0" dirty="0" err="1"/>
              <a:t>against</a:t>
            </a:r>
            <a:r>
              <a:rPr lang="de-DE" baseline="0" dirty="0"/>
              <a:t> </a:t>
            </a:r>
            <a:r>
              <a:rPr lang="de-DE" baseline="0" dirty="0" err="1"/>
              <a:t>the</a:t>
            </a:r>
            <a:r>
              <a:rPr lang="de-DE" baseline="0" dirty="0"/>
              <a:t> real </a:t>
            </a:r>
            <a:r>
              <a:rPr lang="de-DE" baseline="0" dirty="0" err="1"/>
              <a:t>value</a:t>
            </a:r>
            <a:r>
              <a:rPr lang="de-DE" baseline="0" dirty="0"/>
              <a:t> -&gt; </a:t>
            </a:r>
            <a:r>
              <a:rPr lang="de-DE" baseline="0" dirty="0" err="1"/>
              <a:t>we</a:t>
            </a:r>
            <a:r>
              <a:rPr lang="de-DE" baseline="0" dirty="0"/>
              <a:t> will </a:t>
            </a:r>
            <a:r>
              <a:rPr lang="de-DE" baseline="0" dirty="0" err="1"/>
              <a:t>try</a:t>
            </a:r>
            <a:r>
              <a:rPr lang="de-DE" baseline="0" dirty="0"/>
              <a:t> </a:t>
            </a:r>
            <a:r>
              <a:rPr lang="de-DE" baseline="0" dirty="0" err="1"/>
              <a:t>to</a:t>
            </a:r>
            <a:r>
              <a:rPr lang="de-DE" baseline="0" dirty="0"/>
              <a:t> find </a:t>
            </a:r>
            <a:r>
              <a:rPr lang="de-DE" baseline="0" dirty="0" err="1"/>
              <a:t>factors</a:t>
            </a:r>
            <a:r>
              <a:rPr lang="de-DE" baseline="0" dirty="0"/>
              <a:t> </a:t>
            </a:r>
            <a:r>
              <a:rPr lang="de-DE" baseline="0" dirty="0" err="1"/>
              <a:t>that</a:t>
            </a:r>
            <a:r>
              <a:rPr lang="de-DE" baseline="0" dirty="0"/>
              <a:t> </a:t>
            </a:r>
            <a:r>
              <a:rPr lang="de-DE" baseline="0" dirty="0" err="1"/>
              <a:t>account</a:t>
            </a:r>
            <a:r>
              <a:rPr lang="de-DE" baseline="0" dirty="0"/>
              <a:t> </a:t>
            </a:r>
            <a:r>
              <a:rPr lang="de-DE" baseline="0" dirty="0" err="1"/>
              <a:t>for</a:t>
            </a:r>
            <a:r>
              <a:rPr lang="de-DE" baseline="0" dirty="0"/>
              <a:t> </a:t>
            </a:r>
            <a:r>
              <a:rPr lang="de-DE" baseline="0" dirty="0" err="1"/>
              <a:t>the</a:t>
            </a:r>
            <a:r>
              <a:rPr lang="de-DE" baseline="0" dirty="0"/>
              <a:t> </a:t>
            </a:r>
            <a:r>
              <a:rPr lang="de-DE" baseline="0" dirty="0" err="1"/>
              <a:t>deltas</a:t>
            </a:r>
            <a:r>
              <a:rPr lang="de-DE" baseline="0" dirty="0"/>
              <a:t> </a:t>
            </a:r>
            <a:r>
              <a:rPr lang="de-DE" baseline="0" dirty="0" err="1"/>
              <a:t>and</a:t>
            </a:r>
            <a:r>
              <a:rPr lang="de-DE" baseline="0" dirty="0"/>
              <a:t> </a:t>
            </a:r>
            <a:r>
              <a:rPr lang="de-DE" baseline="0" dirty="0" err="1"/>
              <a:t>interatevely</a:t>
            </a:r>
            <a:r>
              <a:rPr lang="de-DE" baseline="0" dirty="0"/>
              <a:t> </a:t>
            </a:r>
            <a:r>
              <a:rPr lang="de-DE" baseline="0" dirty="0" err="1"/>
              <a:t>improve</a:t>
            </a:r>
            <a:r>
              <a:rPr lang="de-DE" baseline="0" dirty="0"/>
              <a:t> </a:t>
            </a:r>
            <a:r>
              <a:rPr lang="de-DE" baseline="0" dirty="0" err="1"/>
              <a:t>the</a:t>
            </a:r>
            <a:r>
              <a:rPr lang="de-DE" baseline="0" dirty="0"/>
              <a:t> </a:t>
            </a:r>
            <a:r>
              <a:rPr lang="de-DE" baseline="0" dirty="0" err="1"/>
              <a:t>model</a:t>
            </a:r>
            <a:endParaRPr lang="de-DE" baseline="0" dirty="0"/>
          </a:p>
          <a:p>
            <a:pPr marL="171450" indent="-171450">
              <a:buFontTx/>
              <a:buChar char="-"/>
            </a:pPr>
            <a:r>
              <a:rPr lang="de-DE" baseline="0" dirty="0" err="1"/>
              <a:t>Extracting</a:t>
            </a:r>
            <a:r>
              <a:rPr lang="de-DE" baseline="0" dirty="0"/>
              <a:t> </a:t>
            </a:r>
            <a:r>
              <a:rPr lang="de-DE" baseline="0" dirty="0" err="1"/>
              <a:t>Parking</a:t>
            </a:r>
            <a:r>
              <a:rPr lang="de-DE" baseline="0" dirty="0"/>
              <a:t> </a:t>
            </a:r>
            <a:r>
              <a:rPr lang="de-DE" baseline="0" dirty="0" err="1"/>
              <a:t>Profiles</a:t>
            </a:r>
            <a:r>
              <a:rPr lang="de-DE" baseline="0" dirty="0"/>
              <a:t> </a:t>
            </a:r>
            <a:r>
              <a:rPr lang="de-DE" baseline="0" dirty="0" err="1"/>
              <a:t>would</a:t>
            </a:r>
            <a:r>
              <a:rPr lang="de-DE" baseline="0" dirty="0"/>
              <a:t> </a:t>
            </a:r>
            <a:r>
              <a:rPr lang="de-DE" baseline="0" dirty="0" err="1"/>
              <a:t>be</a:t>
            </a:r>
            <a:r>
              <a:rPr lang="de-DE" baseline="0" dirty="0"/>
              <a:t> </a:t>
            </a:r>
            <a:r>
              <a:rPr lang="de-DE" baseline="0" dirty="0" err="1"/>
              <a:t>nice</a:t>
            </a:r>
            <a:r>
              <a:rPr lang="de-DE" baseline="0" dirty="0"/>
              <a:t> </a:t>
            </a:r>
            <a:r>
              <a:rPr lang="de-DE" baseline="0" dirty="0" err="1"/>
              <a:t>to</a:t>
            </a:r>
            <a:r>
              <a:rPr lang="de-DE" baseline="0" dirty="0"/>
              <a:t> </a:t>
            </a:r>
            <a:r>
              <a:rPr lang="de-DE" baseline="0" dirty="0" err="1"/>
              <a:t>detect</a:t>
            </a:r>
            <a:r>
              <a:rPr lang="de-DE" baseline="0" dirty="0"/>
              <a:t>: „</a:t>
            </a:r>
            <a:r>
              <a:rPr lang="de-DE" baseline="0" dirty="0" err="1"/>
              <a:t>office</a:t>
            </a:r>
            <a:r>
              <a:rPr lang="de-DE" baseline="0" dirty="0"/>
              <a:t> </a:t>
            </a:r>
            <a:r>
              <a:rPr lang="de-DE" baseline="0" dirty="0" err="1"/>
              <a:t>worker</a:t>
            </a:r>
            <a:r>
              <a:rPr lang="de-DE" baseline="0" dirty="0"/>
              <a:t> </a:t>
            </a:r>
            <a:r>
              <a:rPr lang="de-DE" baseline="0" dirty="0" err="1"/>
              <a:t>that</a:t>
            </a:r>
            <a:r>
              <a:rPr lang="de-DE" baseline="0" dirty="0"/>
              <a:t> </a:t>
            </a:r>
            <a:r>
              <a:rPr lang="de-DE" baseline="0" dirty="0" err="1"/>
              <a:t>arrives</a:t>
            </a:r>
            <a:r>
              <a:rPr lang="de-DE" baseline="0" dirty="0"/>
              <a:t> at </a:t>
            </a:r>
            <a:r>
              <a:rPr lang="de-DE" baseline="0" dirty="0" err="1"/>
              <a:t>work</a:t>
            </a:r>
            <a:r>
              <a:rPr lang="de-DE" baseline="0" dirty="0"/>
              <a:t> at 8am, </a:t>
            </a:r>
            <a:r>
              <a:rPr lang="de-DE" baseline="0" dirty="0" err="1"/>
              <a:t>leaves</a:t>
            </a:r>
            <a:r>
              <a:rPr lang="de-DE" baseline="0" dirty="0"/>
              <a:t> </a:t>
            </a:r>
            <a:r>
              <a:rPr lang="de-DE" baseline="0" dirty="0" err="1"/>
              <a:t>for</a:t>
            </a:r>
            <a:r>
              <a:rPr lang="de-DE" baseline="0" dirty="0"/>
              <a:t> lunch break </a:t>
            </a:r>
            <a:r>
              <a:rPr lang="de-DE" baseline="0" dirty="0" err="1"/>
              <a:t>between</a:t>
            </a:r>
            <a:r>
              <a:rPr lang="de-DE" baseline="0" dirty="0"/>
              <a:t> 12 </a:t>
            </a:r>
            <a:r>
              <a:rPr lang="de-DE" baseline="0" dirty="0" err="1"/>
              <a:t>and</a:t>
            </a:r>
            <a:r>
              <a:rPr lang="de-DE" baseline="0" dirty="0"/>
              <a:t> 1, </a:t>
            </a:r>
            <a:r>
              <a:rPr lang="de-DE" baseline="0" dirty="0" err="1"/>
              <a:t>and</a:t>
            </a:r>
            <a:r>
              <a:rPr lang="de-DE" baseline="0" dirty="0"/>
              <a:t> </a:t>
            </a:r>
            <a:r>
              <a:rPr lang="de-DE" baseline="0" dirty="0" err="1"/>
              <a:t>leaves</a:t>
            </a:r>
            <a:r>
              <a:rPr lang="de-DE" baseline="0" dirty="0"/>
              <a:t> </a:t>
            </a:r>
            <a:r>
              <a:rPr lang="de-DE" baseline="0" dirty="0" err="1"/>
              <a:t>work</a:t>
            </a:r>
            <a:r>
              <a:rPr lang="de-DE" baseline="0" dirty="0"/>
              <a:t> at 5“ </a:t>
            </a:r>
            <a:r>
              <a:rPr lang="de-DE" baseline="0" dirty="0" err="1"/>
              <a:t>or</a:t>
            </a:r>
            <a:r>
              <a:rPr lang="de-DE" baseline="0" dirty="0"/>
              <a:t> „</a:t>
            </a:r>
            <a:r>
              <a:rPr lang="de-DE" baseline="0" dirty="0" err="1"/>
              <a:t>parents</a:t>
            </a:r>
            <a:r>
              <a:rPr lang="de-DE" baseline="0" dirty="0"/>
              <a:t> </a:t>
            </a:r>
            <a:r>
              <a:rPr lang="de-DE" baseline="0" dirty="0" err="1"/>
              <a:t>driving</a:t>
            </a:r>
            <a:r>
              <a:rPr lang="de-DE" baseline="0" dirty="0"/>
              <a:t> </a:t>
            </a:r>
            <a:r>
              <a:rPr lang="de-DE" baseline="0" dirty="0" err="1"/>
              <a:t>their</a:t>
            </a:r>
            <a:r>
              <a:rPr lang="de-DE" baseline="0" dirty="0"/>
              <a:t> </a:t>
            </a:r>
            <a:r>
              <a:rPr lang="de-DE" baseline="0" dirty="0" err="1"/>
              <a:t>kids</a:t>
            </a:r>
            <a:r>
              <a:rPr lang="de-DE" baseline="0" dirty="0"/>
              <a:t> </a:t>
            </a:r>
            <a:r>
              <a:rPr lang="de-DE" baseline="0" dirty="0" err="1"/>
              <a:t>to</a:t>
            </a:r>
            <a:r>
              <a:rPr lang="de-DE" baseline="0" dirty="0"/>
              <a:t> </a:t>
            </a:r>
            <a:r>
              <a:rPr lang="de-DE" baseline="0" dirty="0" err="1"/>
              <a:t>school</a:t>
            </a:r>
            <a:r>
              <a:rPr lang="de-DE" baseline="0" dirty="0"/>
              <a:t> at 8am </a:t>
            </a:r>
            <a:r>
              <a:rPr lang="de-DE" baseline="0" dirty="0" err="1"/>
              <a:t>and</a:t>
            </a:r>
            <a:r>
              <a:rPr lang="de-DE" baseline="0" dirty="0"/>
              <a:t> </a:t>
            </a:r>
            <a:r>
              <a:rPr lang="de-DE" baseline="0" dirty="0" err="1"/>
              <a:t>coming</a:t>
            </a:r>
            <a:r>
              <a:rPr lang="de-DE" baseline="0" dirty="0"/>
              <a:t> back </a:t>
            </a:r>
            <a:r>
              <a:rPr lang="de-DE" baseline="0" dirty="0" err="1"/>
              <a:t>for</a:t>
            </a:r>
            <a:r>
              <a:rPr lang="de-DE" baseline="0" dirty="0"/>
              <a:t> </a:t>
            </a:r>
            <a:r>
              <a:rPr lang="de-DE" baseline="0" dirty="0" err="1"/>
              <a:t>them</a:t>
            </a:r>
            <a:r>
              <a:rPr lang="de-DE" baseline="0" dirty="0"/>
              <a:t> at 1pm“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197666C-D6B8-904D-B8F2-816FE66458F0}" type="slidenum">
              <a:rPr lang="de-DE" smtClean="0"/>
              <a:pPr>
                <a:defRPr/>
              </a:pPr>
              <a:t>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803706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I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already</a:t>
            </a:r>
            <a:r>
              <a:rPr lang="de-DE" dirty="0"/>
              <a:t> </a:t>
            </a:r>
            <a:r>
              <a:rPr lang="de-DE" dirty="0" err="1"/>
              <a:t>read</a:t>
            </a:r>
            <a:r>
              <a:rPr lang="de-DE" dirty="0"/>
              <a:t> </a:t>
            </a:r>
            <a:r>
              <a:rPr lang="de-DE" dirty="0" err="1"/>
              <a:t>some</a:t>
            </a:r>
            <a:r>
              <a:rPr lang="de-DE" dirty="0"/>
              <a:t> 20 </a:t>
            </a:r>
            <a:r>
              <a:rPr lang="de-DE" dirty="0" err="1"/>
              <a:t>or</a:t>
            </a:r>
            <a:r>
              <a:rPr lang="de-DE" dirty="0"/>
              <a:t> so </a:t>
            </a:r>
            <a:r>
              <a:rPr lang="de-DE" dirty="0" err="1"/>
              <a:t>papers</a:t>
            </a:r>
            <a:r>
              <a:rPr lang="de-DE" dirty="0"/>
              <a:t>; </a:t>
            </a:r>
            <a:r>
              <a:rPr lang="de-DE" dirty="0" err="1"/>
              <a:t>the</a:t>
            </a:r>
            <a:r>
              <a:rPr lang="de-DE" dirty="0"/>
              <a:t> design</a:t>
            </a:r>
            <a:r>
              <a:rPr lang="de-DE" baseline="0" dirty="0"/>
              <a:t> </a:t>
            </a:r>
            <a:r>
              <a:rPr lang="de-DE" baseline="0" dirty="0" err="1"/>
              <a:t>is</a:t>
            </a:r>
            <a:r>
              <a:rPr lang="de-DE" baseline="0" dirty="0"/>
              <a:t> </a:t>
            </a:r>
            <a:r>
              <a:rPr lang="de-DE" baseline="0" dirty="0" err="1"/>
              <a:t>described</a:t>
            </a:r>
            <a:r>
              <a:rPr lang="de-DE" baseline="0" dirty="0"/>
              <a:t> </a:t>
            </a:r>
            <a:r>
              <a:rPr lang="de-DE" baseline="0" dirty="0" err="1"/>
              <a:t>already</a:t>
            </a:r>
            <a:r>
              <a:rPr lang="de-DE" baseline="0" dirty="0"/>
              <a:t> in </a:t>
            </a:r>
            <a:r>
              <a:rPr lang="de-DE" baseline="0" dirty="0" err="1"/>
              <a:t>my</a:t>
            </a:r>
            <a:r>
              <a:rPr lang="de-DE" baseline="0" dirty="0"/>
              <a:t> </a:t>
            </a:r>
            <a:r>
              <a:rPr lang="de-DE" baseline="0" dirty="0" err="1"/>
              <a:t>proposal</a:t>
            </a:r>
            <a:r>
              <a:rPr lang="de-DE" baseline="0" dirty="0"/>
              <a:t>, </a:t>
            </a:r>
            <a:r>
              <a:rPr lang="de-DE" baseline="0" dirty="0" err="1"/>
              <a:t>although</a:t>
            </a:r>
            <a:r>
              <a:rPr lang="de-DE" baseline="0" dirty="0"/>
              <a:t> </a:t>
            </a:r>
            <a:r>
              <a:rPr lang="de-DE" baseline="0" dirty="0" err="1"/>
              <a:t>the</a:t>
            </a:r>
            <a:r>
              <a:rPr lang="de-DE" baseline="0" dirty="0"/>
              <a:t> </a:t>
            </a:r>
            <a:r>
              <a:rPr lang="de-DE" baseline="0" dirty="0" err="1"/>
              <a:t>details</a:t>
            </a:r>
            <a:r>
              <a:rPr lang="de-DE" baseline="0" dirty="0"/>
              <a:t> </a:t>
            </a:r>
            <a:r>
              <a:rPr lang="de-DE" baseline="0" dirty="0" err="1"/>
              <a:t>are</a:t>
            </a:r>
            <a:r>
              <a:rPr lang="de-DE" baseline="0" dirty="0"/>
              <a:t> </a:t>
            </a:r>
            <a:r>
              <a:rPr lang="de-DE" baseline="0" dirty="0" err="1"/>
              <a:t>going</a:t>
            </a:r>
            <a:r>
              <a:rPr lang="de-DE" baseline="0" dirty="0"/>
              <a:t> </a:t>
            </a:r>
            <a:r>
              <a:rPr lang="de-DE" baseline="0" dirty="0" err="1"/>
              <a:t>to</a:t>
            </a:r>
            <a:r>
              <a:rPr lang="de-DE" baseline="0" dirty="0"/>
              <a:t> follow</a:t>
            </a:r>
          </a:p>
          <a:p>
            <a:pPr marL="171450" indent="-171450">
              <a:buFontTx/>
              <a:buChar char="-"/>
            </a:pPr>
            <a:r>
              <a:rPr lang="de-DE" baseline="0" dirty="0"/>
              <a:t>I </a:t>
            </a:r>
            <a:r>
              <a:rPr lang="de-DE" baseline="0" dirty="0" err="1"/>
              <a:t>would</a:t>
            </a:r>
            <a:r>
              <a:rPr lang="de-DE" baseline="0" dirty="0"/>
              <a:t> </a:t>
            </a:r>
            <a:r>
              <a:rPr lang="de-DE" baseline="0" dirty="0" err="1"/>
              <a:t>be</a:t>
            </a:r>
            <a:r>
              <a:rPr lang="de-DE" baseline="0" dirty="0"/>
              <a:t> </a:t>
            </a:r>
            <a:r>
              <a:rPr lang="de-DE" baseline="0" dirty="0" err="1"/>
              <a:t>starting</a:t>
            </a:r>
            <a:r>
              <a:rPr lang="de-DE" baseline="0" dirty="0"/>
              <a:t> </a:t>
            </a:r>
            <a:r>
              <a:rPr lang="de-DE" baseline="0" dirty="0" err="1"/>
              <a:t>with</a:t>
            </a:r>
            <a:r>
              <a:rPr lang="de-DE" baseline="0" dirty="0"/>
              <a:t> </a:t>
            </a:r>
            <a:r>
              <a:rPr lang="de-DE" baseline="0" dirty="0" err="1"/>
              <a:t>the</a:t>
            </a:r>
            <a:r>
              <a:rPr lang="de-DE" baseline="0" dirty="0"/>
              <a:t> </a:t>
            </a:r>
            <a:r>
              <a:rPr lang="de-DE" baseline="0" dirty="0" err="1"/>
              <a:t>implementation</a:t>
            </a:r>
            <a:r>
              <a:rPr lang="de-DE" baseline="0" dirty="0"/>
              <a:t> </a:t>
            </a:r>
            <a:r>
              <a:rPr lang="de-DE" baseline="0" dirty="0" err="1"/>
              <a:t>right</a:t>
            </a:r>
            <a:r>
              <a:rPr lang="de-DE" baseline="0" dirty="0"/>
              <a:t> </a:t>
            </a:r>
            <a:r>
              <a:rPr lang="de-DE" baseline="0" dirty="0" err="1"/>
              <a:t>away</a:t>
            </a:r>
            <a:r>
              <a:rPr lang="de-DE" baseline="0" dirty="0"/>
              <a:t> – </a:t>
            </a:r>
            <a:r>
              <a:rPr lang="de-DE" baseline="0" dirty="0" err="1"/>
              <a:t>the</a:t>
            </a:r>
            <a:r>
              <a:rPr lang="de-DE" baseline="0" dirty="0"/>
              <a:t> </a:t>
            </a:r>
            <a:r>
              <a:rPr lang="de-DE" baseline="0" dirty="0" err="1"/>
              <a:t>focus</a:t>
            </a:r>
            <a:r>
              <a:rPr lang="de-DE" baseline="0" dirty="0"/>
              <a:t> </a:t>
            </a:r>
            <a:r>
              <a:rPr lang="de-DE" baseline="0" dirty="0" err="1"/>
              <a:t>here</a:t>
            </a:r>
            <a:r>
              <a:rPr lang="de-DE" baseline="0" dirty="0"/>
              <a:t> </a:t>
            </a:r>
            <a:r>
              <a:rPr lang="de-DE" baseline="0" dirty="0" err="1"/>
              <a:t>is</a:t>
            </a:r>
            <a:r>
              <a:rPr lang="de-DE" baseline="0" dirty="0"/>
              <a:t> </a:t>
            </a:r>
            <a:r>
              <a:rPr lang="de-DE" baseline="0" dirty="0" err="1"/>
              <a:t>to</a:t>
            </a:r>
            <a:r>
              <a:rPr lang="de-DE" baseline="0" dirty="0"/>
              <a:t> </a:t>
            </a:r>
            <a:r>
              <a:rPr lang="de-DE" baseline="0" dirty="0" err="1"/>
              <a:t>write</a:t>
            </a:r>
            <a:r>
              <a:rPr lang="de-DE" baseline="0" dirty="0"/>
              <a:t> an </a:t>
            </a:r>
            <a:r>
              <a:rPr lang="de-DE" baseline="0" dirty="0" err="1"/>
              <a:t>application</a:t>
            </a:r>
            <a:r>
              <a:rPr lang="de-DE" baseline="0" dirty="0"/>
              <a:t> </a:t>
            </a:r>
            <a:r>
              <a:rPr lang="de-DE" baseline="0" dirty="0" err="1"/>
              <a:t>that</a:t>
            </a:r>
            <a:r>
              <a:rPr lang="de-DE" baseline="0" dirty="0"/>
              <a:t> </a:t>
            </a:r>
            <a:r>
              <a:rPr lang="de-DE" baseline="0" dirty="0" err="1"/>
              <a:t>is</a:t>
            </a:r>
            <a:r>
              <a:rPr lang="de-DE" baseline="0" dirty="0"/>
              <a:t> extensible, </a:t>
            </a:r>
            <a:r>
              <a:rPr lang="de-DE" baseline="0" dirty="0" err="1"/>
              <a:t>since</a:t>
            </a:r>
            <a:r>
              <a:rPr lang="de-DE" baseline="0" dirty="0"/>
              <a:t> </a:t>
            </a:r>
            <a:r>
              <a:rPr lang="de-DE" baseline="0" dirty="0" err="1"/>
              <a:t>it</a:t>
            </a:r>
            <a:r>
              <a:rPr lang="de-DE" baseline="0" dirty="0"/>
              <a:t> will </a:t>
            </a:r>
            <a:r>
              <a:rPr lang="de-DE" baseline="0" dirty="0" err="1"/>
              <a:t>be</a:t>
            </a:r>
            <a:r>
              <a:rPr lang="de-DE" baseline="0" dirty="0"/>
              <a:t> </a:t>
            </a:r>
            <a:r>
              <a:rPr lang="de-DE" baseline="0" dirty="0" err="1"/>
              <a:t>further</a:t>
            </a:r>
            <a:r>
              <a:rPr lang="de-DE" baseline="0" dirty="0"/>
              <a:t> </a:t>
            </a:r>
            <a:r>
              <a:rPr lang="de-DE" baseline="0" dirty="0" err="1"/>
              <a:t>developed</a:t>
            </a:r>
            <a:r>
              <a:rPr lang="de-DE" baseline="0" dirty="0"/>
              <a:t> </a:t>
            </a:r>
            <a:r>
              <a:rPr lang="de-DE" baseline="0" dirty="0" err="1"/>
              <a:t>beyond</a:t>
            </a:r>
            <a:r>
              <a:rPr lang="de-DE" baseline="0" dirty="0"/>
              <a:t> </a:t>
            </a:r>
            <a:r>
              <a:rPr lang="de-DE" baseline="0" dirty="0" err="1"/>
              <a:t>this</a:t>
            </a:r>
            <a:r>
              <a:rPr lang="de-DE" baseline="0" dirty="0"/>
              <a:t> </a:t>
            </a:r>
            <a:r>
              <a:rPr lang="de-DE" baseline="0" dirty="0" err="1"/>
              <a:t>thesis</a:t>
            </a:r>
            <a:endParaRPr lang="de-DE" baseline="0" dirty="0"/>
          </a:p>
          <a:p>
            <a:pPr marL="171450" indent="-171450">
              <a:buFontTx/>
              <a:buChar char="-"/>
            </a:pPr>
            <a:r>
              <a:rPr lang="de-DE" baseline="0" dirty="0"/>
              <a:t>The </a:t>
            </a:r>
            <a:r>
              <a:rPr lang="de-DE" baseline="0" dirty="0" err="1"/>
              <a:t>evaluation</a:t>
            </a:r>
            <a:r>
              <a:rPr lang="de-DE" baseline="0" dirty="0"/>
              <a:t> will </a:t>
            </a:r>
            <a:r>
              <a:rPr lang="de-DE" baseline="0" dirty="0" err="1"/>
              <a:t>be</a:t>
            </a:r>
            <a:r>
              <a:rPr lang="de-DE" baseline="0" dirty="0"/>
              <a:t> </a:t>
            </a:r>
            <a:r>
              <a:rPr lang="de-DE" baseline="0" dirty="0" err="1"/>
              <a:t>given</a:t>
            </a:r>
            <a:r>
              <a:rPr lang="de-DE" baseline="0" dirty="0"/>
              <a:t> </a:t>
            </a:r>
            <a:r>
              <a:rPr lang="de-DE" baseline="0" dirty="0" err="1"/>
              <a:t>the</a:t>
            </a:r>
            <a:r>
              <a:rPr lang="de-DE" baseline="0" dirty="0"/>
              <a:t> </a:t>
            </a:r>
            <a:r>
              <a:rPr lang="de-DE" baseline="0" dirty="0" err="1"/>
              <a:t>attention</a:t>
            </a:r>
            <a:r>
              <a:rPr lang="de-DE" baseline="0" dirty="0"/>
              <a:t> </a:t>
            </a:r>
            <a:r>
              <a:rPr lang="de-DE" baseline="0" dirty="0" err="1"/>
              <a:t>is</a:t>
            </a:r>
            <a:r>
              <a:rPr lang="de-DE" baseline="0" dirty="0"/>
              <a:t> </a:t>
            </a:r>
            <a:r>
              <a:rPr lang="de-DE" baseline="0" dirty="0" err="1"/>
              <a:t>deserves</a:t>
            </a:r>
            <a:r>
              <a:rPr lang="de-DE" baseline="0" dirty="0"/>
              <a:t>; </a:t>
            </a:r>
            <a:r>
              <a:rPr lang="de-DE" baseline="0" dirty="0" err="1"/>
              <a:t>it</a:t>
            </a:r>
            <a:r>
              <a:rPr lang="de-DE" baseline="0" dirty="0"/>
              <a:t> </a:t>
            </a:r>
            <a:r>
              <a:rPr lang="de-DE" baseline="0" dirty="0" err="1"/>
              <a:t>already</a:t>
            </a:r>
            <a:r>
              <a:rPr lang="de-DE" baseline="0" dirty="0"/>
              <a:t> </a:t>
            </a:r>
            <a:r>
              <a:rPr lang="de-DE" baseline="0" dirty="0" err="1"/>
              <a:t>helps</a:t>
            </a:r>
            <a:r>
              <a:rPr lang="de-DE" baseline="0" dirty="0"/>
              <a:t> </a:t>
            </a:r>
            <a:r>
              <a:rPr lang="de-DE" baseline="0" dirty="0" err="1"/>
              <a:t>that</a:t>
            </a:r>
            <a:r>
              <a:rPr lang="de-DE" baseline="0" dirty="0"/>
              <a:t> I </a:t>
            </a:r>
            <a:r>
              <a:rPr lang="de-DE" baseline="0" dirty="0" err="1"/>
              <a:t>have</a:t>
            </a:r>
            <a:r>
              <a:rPr lang="de-DE" baseline="0" dirty="0"/>
              <a:t> an </a:t>
            </a:r>
            <a:r>
              <a:rPr lang="de-DE" baseline="0" dirty="0" err="1"/>
              <a:t>idea</a:t>
            </a:r>
            <a:r>
              <a:rPr lang="de-DE" baseline="0" dirty="0"/>
              <a:t> </a:t>
            </a:r>
            <a:r>
              <a:rPr lang="de-DE" baseline="0" dirty="0" err="1"/>
              <a:t>what</a:t>
            </a:r>
            <a:r>
              <a:rPr lang="de-DE" baseline="0" dirty="0"/>
              <a:t> </a:t>
            </a:r>
            <a:r>
              <a:rPr lang="de-DE" baseline="0" dirty="0" err="1"/>
              <a:t>to</a:t>
            </a:r>
            <a:r>
              <a:rPr lang="de-DE" baseline="0" dirty="0"/>
              <a:t> </a:t>
            </a:r>
            <a:r>
              <a:rPr lang="de-DE" baseline="0" dirty="0" err="1"/>
              <a:t>look</a:t>
            </a:r>
            <a:r>
              <a:rPr lang="de-DE" baseline="0" dirty="0"/>
              <a:t> </a:t>
            </a:r>
            <a:r>
              <a:rPr lang="de-DE" baseline="0" dirty="0" err="1"/>
              <a:t>for</a:t>
            </a:r>
            <a:r>
              <a:rPr lang="de-DE" baseline="0" dirty="0"/>
              <a:t>, </a:t>
            </a:r>
            <a:r>
              <a:rPr lang="de-DE" baseline="0" dirty="0" err="1"/>
              <a:t>and</a:t>
            </a:r>
            <a:r>
              <a:rPr lang="de-DE" baseline="0" dirty="0"/>
              <a:t> in </a:t>
            </a:r>
            <a:r>
              <a:rPr lang="de-DE" baseline="0" dirty="0" err="1"/>
              <a:t>some</a:t>
            </a:r>
            <a:r>
              <a:rPr lang="de-DE" baseline="0" dirty="0"/>
              <a:t> </a:t>
            </a:r>
            <a:r>
              <a:rPr lang="de-DE" baseline="0" dirty="0" err="1"/>
              <a:t>of</a:t>
            </a:r>
            <a:r>
              <a:rPr lang="de-DE" baseline="0" dirty="0"/>
              <a:t> </a:t>
            </a:r>
            <a:r>
              <a:rPr lang="de-DE" baseline="0" dirty="0" err="1"/>
              <a:t>the</a:t>
            </a:r>
            <a:r>
              <a:rPr lang="de-DE" baseline="0" dirty="0"/>
              <a:t> </a:t>
            </a:r>
            <a:r>
              <a:rPr lang="de-DE" baseline="0" dirty="0" err="1"/>
              <a:t>papers</a:t>
            </a:r>
            <a:r>
              <a:rPr lang="de-DE" baseline="0" dirty="0"/>
              <a:t> </a:t>
            </a:r>
            <a:r>
              <a:rPr lang="de-DE" baseline="0" dirty="0" err="1"/>
              <a:t>this</a:t>
            </a:r>
            <a:r>
              <a:rPr lang="de-DE" baseline="0" dirty="0"/>
              <a:t> </a:t>
            </a:r>
            <a:r>
              <a:rPr lang="de-DE" baseline="0" dirty="0" err="1"/>
              <a:t>part</a:t>
            </a:r>
            <a:r>
              <a:rPr lang="de-DE" baseline="0" dirty="0"/>
              <a:t> </a:t>
            </a:r>
            <a:r>
              <a:rPr lang="de-DE" baseline="0" dirty="0" err="1"/>
              <a:t>is</a:t>
            </a:r>
            <a:r>
              <a:rPr lang="de-DE" baseline="0" dirty="0"/>
              <a:t> </a:t>
            </a:r>
            <a:r>
              <a:rPr lang="de-DE" baseline="0" dirty="0" err="1"/>
              <a:t>rich</a:t>
            </a:r>
            <a:r>
              <a:rPr lang="de-DE" baseline="0" dirty="0"/>
              <a:t> </a:t>
            </a:r>
            <a:r>
              <a:rPr lang="de-DE" baseline="0" dirty="0" err="1"/>
              <a:t>with</a:t>
            </a:r>
            <a:r>
              <a:rPr lang="de-DE" baseline="0" dirty="0"/>
              <a:t> </a:t>
            </a:r>
            <a:r>
              <a:rPr lang="de-DE" baseline="0" dirty="0" err="1"/>
              <a:t>findings</a:t>
            </a:r>
            <a:endParaRPr lang="de-DE" baseline="0" dirty="0"/>
          </a:p>
          <a:p>
            <a:pPr marL="171450" indent="-171450">
              <a:buFontTx/>
              <a:buChar char="-"/>
            </a:pPr>
            <a:r>
              <a:rPr lang="de-DE" dirty="0"/>
              <a:t>In </a:t>
            </a:r>
            <a:r>
              <a:rPr lang="de-DE" dirty="0" err="1"/>
              <a:t>case</a:t>
            </a:r>
            <a:r>
              <a:rPr lang="de-DE" dirty="0"/>
              <a:t> I </a:t>
            </a:r>
            <a:r>
              <a:rPr lang="de-DE" dirty="0" err="1"/>
              <a:t>need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time,</a:t>
            </a:r>
            <a:r>
              <a:rPr lang="de-DE" baseline="0" dirty="0"/>
              <a:t> I </a:t>
            </a:r>
            <a:r>
              <a:rPr lang="de-DE" baseline="0" dirty="0" err="1"/>
              <a:t>have</a:t>
            </a:r>
            <a:r>
              <a:rPr lang="de-DE" baseline="0" dirty="0"/>
              <a:t> a 1 </a:t>
            </a:r>
            <a:r>
              <a:rPr lang="de-DE" baseline="0" dirty="0" err="1"/>
              <a:t>week</a:t>
            </a:r>
            <a:r>
              <a:rPr lang="de-DE" baseline="0" dirty="0"/>
              <a:t> </a:t>
            </a:r>
            <a:r>
              <a:rPr lang="de-DE" baseline="0" dirty="0" err="1"/>
              <a:t>buffer</a:t>
            </a:r>
            <a:r>
              <a:rPr lang="de-DE" baseline="0" dirty="0"/>
              <a:t>; </a:t>
            </a:r>
            <a:r>
              <a:rPr lang="de-DE" baseline="0" dirty="0" err="1"/>
              <a:t>the</a:t>
            </a:r>
            <a:r>
              <a:rPr lang="de-DE" baseline="0" dirty="0"/>
              <a:t> </a:t>
            </a:r>
            <a:r>
              <a:rPr lang="de-DE" baseline="0" dirty="0" err="1"/>
              <a:t>implementation</a:t>
            </a:r>
            <a:r>
              <a:rPr lang="de-DE" baseline="0" dirty="0"/>
              <a:t> will </a:t>
            </a:r>
            <a:r>
              <a:rPr lang="de-DE" baseline="0" dirty="0" err="1"/>
              <a:t>be</a:t>
            </a:r>
            <a:r>
              <a:rPr lang="de-DE" baseline="0" dirty="0"/>
              <a:t> </a:t>
            </a:r>
            <a:r>
              <a:rPr lang="de-DE" baseline="0" dirty="0" err="1"/>
              <a:t>the</a:t>
            </a:r>
            <a:r>
              <a:rPr lang="de-DE" baseline="0" dirty="0"/>
              <a:t> </a:t>
            </a:r>
            <a:r>
              <a:rPr lang="de-DE" baseline="0" dirty="0" err="1"/>
              <a:t>first</a:t>
            </a:r>
            <a:r>
              <a:rPr lang="de-DE" baseline="0" dirty="0"/>
              <a:t> </a:t>
            </a:r>
            <a:r>
              <a:rPr lang="de-DE" baseline="0" dirty="0" err="1"/>
              <a:t>to</a:t>
            </a:r>
            <a:r>
              <a:rPr lang="de-DE" baseline="0" dirty="0"/>
              <a:t> </a:t>
            </a:r>
            <a:r>
              <a:rPr lang="de-DE" baseline="0" dirty="0" err="1"/>
              <a:t>be</a:t>
            </a:r>
            <a:r>
              <a:rPr lang="de-DE" baseline="0" dirty="0"/>
              <a:t> </a:t>
            </a:r>
            <a:r>
              <a:rPr lang="de-DE" baseline="0" dirty="0" err="1"/>
              <a:t>cut</a:t>
            </a:r>
            <a:r>
              <a:rPr lang="de-DE" baseline="0" dirty="0"/>
              <a:t> </a:t>
            </a:r>
            <a:r>
              <a:rPr lang="de-DE" baseline="0" dirty="0" err="1"/>
              <a:t>straight</a:t>
            </a:r>
            <a:r>
              <a:rPr lang="de-DE" baseline="0" dirty="0"/>
              <a:t> </a:t>
            </a:r>
            <a:r>
              <a:rPr lang="de-DE" baseline="0" dirty="0" err="1"/>
              <a:t>to</a:t>
            </a:r>
            <a:r>
              <a:rPr lang="de-DE" baseline="0" dirty="0"/>
              <a:t> </a:t>
            </a:r>
            <a:r>
              <a:rPr lang="de-DE" baseline="0" dirty="0" err="1"/>
              <a:t>the</a:t>
            </a:r>
            <a:r>
              <a:rPr lang="de-DE" baseline="0" dirty="0"/>
              <a:t> </a:t>
            </a:r>
            <a:r>
              <a:rPr lang="de-DE" baseline="0" dirty="0" err="1"/>
              <a:t>point</a:t>
            </a:r>
            <a:r>
              <a:rPr lang="de-DE" baseline="0" dirty="0"/>
              <a:t>, in </a:t>
            </a:r>
            <a:r>
              <a:rPr lang="de-DE" baseline="0" dirty="0" err="1"/>
              <a:t>case</a:t>
            </a:r>
            <a:r>
              <a:rPr lang="de-DE" baseline="0" dirty="0"/>
              <a:t> I </a:t>
            </a:r>
            <a:r>
              <a:rPr lang="de-DE" baseline="0" dirty="0" err="1"/>
              <a:t>start</a:t>
            </a:r>
            <a:r>
              <a:rPr lang="de-DE" baseline="0" dirty="0"/>
              <a:t> </a:t>
            </a:r>
            <a:r>
              <a:rPr lang="de-DE" baseline="0" dirty="0" err="1"/>
              <a:t>lagging</a:t>
            </a:r>
            <a:r>
              <a:rPr lang="de-DE" baseline="0" dirty="0"/>
              <a:t> </a:t>
            </a:r>
            <a:r>
              <a:rPr lang="de-DE" baseline="0" dirty="0" err="1"/>
              <a:t>behind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197666C-D6B8-904D-B8F2-816FE66458F0}" type="slidenum">
              <a:rPr lang="de-DE" smtClean="0"/>
              <a:pPr>
                <a:defRPr/>
              </a:pPr>
              <a:t>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594417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 err="1"/>
              <a:t>Attempting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solve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parking</a:t>
            </a:r>
            <a:r>
              <a:rPr lang="de-DE" dirty="0"/>
              <a:t> </a:t>
            </a:r>
            <a:r>
              <a:rPr lang="de-DE" dirty="0" err="1"/>
              <a:t>problem</a:t>
            </a:r>
            <a:r>
              <a:rPr lang="de-DE" baseline="0" dirty="0"/>
              <a:t> </a:t>
            </a:r>
            <a:r>
              <a:rPr lang="de-DE" baseline="0" dirty="0" err="1"/>
              <a:t>and</a:t>
            </a:r>
            <a:r>
              <a:rPr lang="de-DE" baseline="0" dirty="0"/>
              <a:t> </a:t>
            </a:r>
            <a:r>
              <a:rPr lang="de-DE" baseline="0" dirty="0" err="1"/>
              <a:t>help</a:t>
            </a:r>
            <a:r>
              <a:rPr lang="de-DE" baseline="0" dirty="0"/>
              <a:t> </a:t>
            </a:r>
            <a:r>
              <a:rPr lang="de-DE" baseline="0" dirty="0" err="1"/>
              <a:t>the</a:t>
            </a:r>
            <a:r>
              <a:rPr lang="de-DE" baseline="0" dirty="0"/>
              <a:t> </a:t>
            </a:r>
            <a:r>
              <a:rPr lang="de-DE" baseline="0" dirty="0" err="1"/>
              <a:t>drivers</a:t>
            </a:r>
            <a:r>
              <a:rPr lang="de-DE" baseline="0" dirty="0"/>
              <a:t> </a:t>
            </a:r>
            <a:r>
              <a:rPr lang="de-DE" baseline="0" dirty="0" err="1"/>
              <a:t>by</a:t>
            </a:r>
            <a:r>
              <a:rPr lang="de-DE" baseline="0" dirty="0"/>
              <a:t> </a:t>
            </a:r>
            <a:r>
              <a:rPr lang="de-DE" baseline="0" dirty="0" err="1"/>
              <a:t>providing</a:t>
            </a:r>
            <a:r>
              <a:rPr lang="de-DE" baseline="0" dirty="0"/>
              <a:t> </a:t>
            </a:r>
            <a:r>
              <a:rPr lang="de-DE" baseline="0" dirty="0" err="1"/>
              <a:t>them</a:t>
            </a:r>
            <a:r>
              <a:rPr lang="de-DE" baseline="0" dirty="0"/>
              <a:t> live </a:t>
            </a:r>
            <a:r>
              <a:rPr lang="de-DE" baseline="0" dirty="0" err="1"/>
              <a:t>parking</a:t>
            </a:r>
            <a:r>
              <a:rPr lang="de-DE" baseline="0" dirty="0"/>
              <a:t> </a:t>
            </a:r>
            <a:r>
              <a:rPr lang="de-DE" baseline="0" dirty="0" err="1"/>
              <a:t>rates</a:t>
            </a:r>
            <a:r>
              <a:rPr lang="de-DE" baseline="0" dirty="0"/>
              <a:t>. The </a:t>
            </a:r>
            <a:r>
              <a:rPr lang="de-DE" baseline="0" dirty="0" err="1"/>
              <a:t>core</a:t>
            </a:r>
            <a:r>
              <a:rPr lang="de-DE" baseline="0" dirty="0"/>
              <a:t> </a:t>
            </a:r>
            <a:r>
              <a:rPr lang="de-DE" baseline="0" dirty="0" err="1"/>
              <a:t>of</a:t>
            </a:r>
            <a:r>
              <a:rPr lang="de-DE" baseline="0" dirty="0"/>
              <a:t> </a:t>
            </a:r>
            <a:r>
              <a:rPr lang="de-DE" baseline="0" dirty="0" err="1"/>
              <a:t>the</a:t>
            </a:r>
            <a:r>
              <a:rPr lang="de-DE" baseline="0" dirty="0"/>
              <a:t> </a:t>
            </a:r>
            <a:r>
              <a:rPr lang="de-DE" baseline="0" dirty="0" err="1"/>
              <a:t>application</a:t>
            </a:r>
            <a:r>
              <a:rPr lang="de-DE" baseline="0" dirty="0"/>
              <a:t> </a:t>
            </a:r>
            <a:r>
              <a:rPr lang="de-DE" baseline="0" dirty="0" err="1"/>
              <a:t>is</a:t>
            </a:r>
            <a:r>
              <a:rPr lang="de-DE" baseline="0" dirty="0"/>
              <a:t> </a:t>
            </a:r>
            <a:r>
              <a:rPr lang="de-DE" baseline="0" dirty="0" err="1"/>
              <a:t>however</a:t>
            </a:r>
            <a:r>
              <a:rPr lang="de-DE" baseline="0" dirty="0"/>
              <a:t> </a:t>
            </a:r>
            <a:r>
              <a:rPr lang="de-DE" baseline="0" dirty="0" err="1"/>
              <a:t>providing</a:t>
            </a:r>
            <a:r>
              <a:rPr lang="de-DE" baseline="0" dirty="0"/>
              <a:t> </a:t>
            </a:r>
            <a:r>
              <a:rPr lang="de-DE" baseline="0" dirty="0" err="1"/>
              <a:t>predicted</a:t>
            </a:r>
            <a:r>
              <a:rPr lang="de-DE" baseline="0" dirty="0"/>
              <a:t> </a:t>
            </a:r>
            <a:r>
              <a:rPr lang="de-DE" baseline="0" dirty="0" err="1"/>
              <a:t>rates</a:t>
            </a:r>
            <a:r>
              <a:rPr lang="de-DE" baseline="0" dirty="0"/>
              <a:t>, </a:t>
            </a:r>
            <a:r>
              <a:rPr lang="de-DE" baseline="0" dirty="0" err="1"/>
              <a:t>which</a:t>
            </a:r>
            <a:r>
              <a:rPr lang="de-DE" baseline="0" dirty="0"/>
              <a:t> </a:t>
            </a:r>
            <a:r>
              <a:rPr lang="de-DE" baseline="0" dirty="0" err="1"/>
              <a:t>allows</a:t>
            </a:r>
            <a:r>
              <a:rPr lang="de-DE" baseline="0" dirty="0"/>
              <a:t> </a:t>
            </a:r>
            <a:r>
              <a:rPr lang="de-DE" baseline="0" dirty="0" err="1"/>
              <a:t>the</a:t>
            </a:r>
            <a:r>
              <a:rPr lang="de-DE" baseline="0" dirty="0"/>
              <a:t> </a:t>
            </a:r>
            <a:r>
              <a:rPr lang="de-DE" baseline="0" dirty="0" err="1"/>
              <a:t>drivers</a:t>
            </a:r>
            <a:r>
              <a:rPr lang="de-DE" baseline="0" dirty="0"/>
              <a:t> </a:t>
            </a:r>
            <a:r>
              <a:rPr lang="de-DE" baseline="0" dirty="0" err="1"/>
              <a:t>to</a:t>
            </a:r>
            <a:r>
              <a:rPr lang="de-DE" baseline="0" dirty="0"/>
              <a:t> plan </a:t>
            </a:r>
            <a:r>
              <a:rPr lang="de-DE" baseline="0" dirty="0" err="1"/>
              <a:t>ahead</a:t>
            </a:r>
            <a:r>
              <a:rPr lang="de-DE" baseline="0" dirty="0"/>
              <a:t> </a:t>
            </a:r>
            <a:r>
              <a:rPr lang="de-DE" baseline="0" dirty="0" err="1"/>
              <a:t>and</a:t>
            </a:r>
            <a:r>
              <a:rPr lang="de-DE" baseline="0" dirty="0"/>
              <a:t> </a:t>
            </a:r>
            <a:r>
              <a:rPr lang="de-DE" baseline="0" dirty="0" err="1"/>
              <a:t>drive</a:t>
            </a:r>
            <a:r>
              <a:rPr lang="de-DE" baseline="0" dirty="0"/>
              <a:t> </a:t>
            </a:r>
            <a:r>
              <a:rPr lang="de-DE" baseline="0" dirty="0" err="1"/>
              <a:t>directly</a:t>
            </a:r>
            <a:r>
              <a:rPr lang="de-DE" baseline="0" dirty="0"/>
              <a:t> </a:t>
            </a:r>
            <a:r>
              <a:rPr lang="de-DE" baseline="0" dirty="0" err="1"/>
              <a:t>to</a:t>
            </a:r>
            <a:r>
              <a:rPr lang="de-DE" baseline="0" dirty="0"/>
              <a:t> </a:t>
            </a:r>
            <a:r>
              <a:rPr lang="de-DE" baseline="0" dirty="0" err="1"/>
              <a:t>the</a:t>
            </a:r>
            <a:r>
              <a:rPr lang="de-DE" baseline="0" dirty="0"/>
              <a:t> </a:t>
            </a:r>
            <a:r>
              <a:rPr lang="de-DE" baseline="0" dirty="0" err="1"/>
              <a:t>parking</a:t>
            </a:r>
            <a:r>
              <a:rPr lang="de-DE" baseline="0" dirty="0"/>
              <a:t> </a:t>
            </a:r>
            <a:r>
              <a:rPr lang="de-DE" baseline="0" dirty="0" err="1"/>
              <a:t>spot</a:t>
            </a:r>
            <a:endParaRPr lang="de-DE" baseline="0" dirty="0"/>
          </a:p>
          <a:p>
            <a:pPr marL="171450" indent="-171450">
              <a:buFontTx/>
              <a:buChar char="-"/>
            </a:pPr>
            <a:r>
              <a:rPr lang="de-DE" baseline="0" dirty="0"/>
              <a:t> The </a:t>
            </a:r>
            <a:r>
              <a:rPr lang="de-DE" baseline="0" dirty="0" err="1"/>
              <a:t>data</a:t>
            </a:r>
            <a:r>
              <a:rPr lang="de-DE" baseline="0" dirty="0"/>
              <a:t> </a:t>
            </a:r>
            <a:r>
              <a:rPr lang="de-DE" baseline="0" dirty="0" err="1"/>
              <a:t>we</a:t>
            </a:r>
            <a:r>
              <a:rPr lang="de-DE" baseline="0" dirty="0"/>
              <a:t> </a:t>
            </a:r>
            <a:r>
              <a:rPr lang="de-DE" baseline="0" dirty="0" err="1"/>
              <a:t>use</a:t>
            </a:r>
            <a:r>
              <a:rPr lang="de-DE" baseline="0" dirty="0"/>
              <a:t> </a:t>
            </a:r>
            <a:r>
              <a:rPr lang="de-DE" baseline="0" dirty="0" err="1"/>
              <a:t>is</a:t>
            </a:r>
            <a:r>
              <a:rPr lang="de-DE" baseline="0" dirty="0"/>
              <a:t> </a:t>
            </a:r>
            <a:r>
              <a:rPr lang="de-DE" baseline="0" dirty="0" err="1"/>
              <a:t>heterogeneous</a:t>
            </a:r>
            <a:r>
              <a:rPr lang="de-DE" baseline="0" dirty="0"/>
              <a:t>, </a:t>
            </a:r>
            <a:r>
              <a:rPr lang="de-DE" baseline="0" dirty="0" err="1"/>
              <a:t>possily</a:t>
            </a:r>
            <a:r>
              <a:rPr lang="de-DE" baseline="0" dirty="0"/>
              <a:t> </a:t>
            </a:r>
            <a:r>
              <a:rPr lang="de-DE" baseline="0" dirty="0" err="1"/>
              <a:t>even</a:t>
            </a:r>
            <a:r>
              <a:rPr lang="de-DE" baseline="0" dirty="0"/>
              <a:t> redundant (</a:t>
            </a:r>
            <a:r>
              <a:rPr lang="de-DE" baseline="0" dirty="0" err="1"/>
              <a:t>which</a:t>
            </a:r>
            <a:r>
              <a:rPr lang="de-DE" baseline="0" dirty="0"/>
              <a:t> </a:t>
            </a:r>
            <a:r>
              <a:rPr lang="de-DE" baseline="0" dirty="0" err="1"/>
              <a:t>is</a:t>
            </a:r>
            <a:r>
              <a:rPr lang="de-DE" baseline="0" dirty="0"/>
              <a:t> </a:t>
            </a:r>
            <a:r>
              <a:rPr lang="de-DE" baseline="0" dirty="0" err="1"/>
              <a:t>good</a:t>
            </a:r>
            <a:r>
              <a:rPr lang="de-DE" baseline="0" dirty="0"/>
              <a:t> </a:t>
            </a:r>
            <a:r>
              <a:rPr lang="de-DE" baseline="0" dirty="0" err="1"/>
              <a:t>for</a:t>
            </a:r>
            <a:r>
              <a:rPr lang="de-DE" baseline="0" dirty="0"/>
              <a:t> </a:t>
            </a:r>
            <a:r>
              <a:rPr lang="de-DE" baseline="0" dirty="0" err="1"/>
              <a:t>cross</a:t>
            </a:r>
            <a:r>
              <a:rPr lang="de-DE" baseline="0" dirty="0"/>
              <a:t>-validation. </a:t>
            </a:r>
            <a:r>
              <a:rPr lang="de-DE" baseline="0" dirty="0" err="1"/>
              <a:t>Ideally</a:t>
            </a:r>
            <a:r>
              <a:rPr lang="de-DE" baseline="0" dirty="0"/>
              <a:t> </a:t>
            </a:r>
            <a:r>
              <a:rPr lang="de-DE" baseline="0" dirty="0" err="1"/>
              <a:t>the</a:t>
            </a:r>
            <a:r>
              <a:rPr lang="de-DE" baseline="0" dirty="0"/>
              <a:t> </a:t>
            </a:r>
            <a:r>
              <a:rPr lang="de-DE" baseline="0" dirty="0" err="1"/>
              <a:t>sources</a:t>
            </a:r>
            <a:r>
              <a:rPr lang="de-DE" baseline="0" dirty="0"/>
              <a:t> will </a:t>
            </a:r>
            <a:r>
              <a:rPr lang="de-DE" baseline="0" dirty="0" err="1"/>
              <a:t>complement</a:t>
            </a:r>
            <a:r>
              <a:rPr lang="de-DE" baseline="0" dirty="0"/>
              <a:t> </a:t>
            </a:r>
            <a:r>
              <a:rPr lang="de-DE" baseline="0" dirty="0" err="1"/>
              <a:t>each</a:t>
            </a:r>
            <a:r>
              <a:rPr lang="de-DE" baseline="0" dirty="0"/>
              <a:t> </a:t>
            </a:r>
            <a:r>
              <a:rPr lang="de-DE" baseline="0" dirty="0" err="1"/>
              <a:t>other</a:t>
            </a:r>
            <a:r>
              <a:rPr lang="de-DE" baseline="0" dirty="0"/>
              <a:t> </a:t>
            </a:r>
            <a:r>
              <a:rPr lang="de-DE" baseline="0" dirty="0" err="1"/>
              <a:t>and</a:t>
            </a:r>
            <a:r>
              <a:rPr lang="de-DE" baseline="0" dirty="0"/>
              <a:t> </a:t>
            </a:r>
            <a:r>
              <a:rPr lang="de-DE" baseline="0" dirty="0" err="1"/>
              <a:t>make</a:t>
            </a:r>
            <a:r>
              <a:rPr lang="de-DE" baseline="0" dirty="0"/>
              <a:t> </a:t>
            </a:r>
            <a:r>
              <a:rPr lang="de-DE" baseline="0" dirty="0" err="1"/>
              <a:t>up</a:t>
            </a:r>
            <a:r>
              <a:rPr lang="de-DE" baseline="0" dirty="0"/>
              <a:t> a </a:t>
            </a:r>
            <a:r>
              <a:rPr lang="de-DE" baseline="0" dirty="0" err="1"/>
              <a:t>complex</a:t>
            </a:r>
            <a:r>
              <a:rPr lang="de-DE" baseline="0" dirty="0"/>
              <a:t> </a:t>
            </a:r>
            <a:r>
              <a:rPr lang="de-DE" baseline="0" dirty="0" err="1"/>
              <a:t>picture</a:t>
            </a:r>
            <a:endParaRPr lang="de-DE" baseline="0" dirty="0"/>
          </a:p>
          <a:p>
            <a:pPr marL="171450" indent="-171450">
              <a:buFontTx/>
              <a:buChar char="-"/>
            </a:pPr>
            <a:r>
              <a:rPr lang="de-DE" baseline="0" dirty="0" err="1"/>
              <a:t>Use</a:t>
            </a:r>
            <a:r>
              <a:rPr lang="de-DE" baseline="0" dirty="0"/>
              <a:t> </a:t>
            </a:r>
            <a:r>
              <a:rPr lang="de-DE" baseline="0" dirty="0" err="1"/>
              <a:t>Machine</a:t>
            </a:r>
            <a:r>
              <a:rPr lang="de-DE" baseline="0" dirty="0"/>
              <a:t> Learning </a:t>
            </a:r>
            <a:r>
              <a:rPr lang="de-DE" baseline="0" dirty="0" err="1"/>
              <a:t>for</a:t>
            </a:r>
            <a:r>
              <a:rPr lang="de-DE" baseline="0" dirty="0"/>
              <a:t> </a:t>
            </a:r>
            <a:r>
              <a:rPr lang="de-DE" baseline="0" dirty="0" err="1"/>
              <a:t>prediction</a:t>
            </a:r>
            <a:endParaRPr lang="de-DE" baseline="0" dirty="0"/>
          </a:p>
          <a:p>
            <a:pPr marL="171450" indent="-171450">
              <a:buFontTx/>
              <a:buChar char="-"/>
            </a:pPr>
            <a:r>
              <a:rPr lang="de-DE" dirty="0" err="1"/>
              <a:t>When</a:t>
            </a:r>
            <a:r>
              <a:rPr lang="de-DE" baseline="0" dirty="0"/>
              <a:t> </a:t>
            </a:r>
            <a:r>
              <a:rPr lang="de-DE" baseline="0" dirty="0" err="1"/>
              <a:t>satisfying</a:t>
            </a:r>
            <a:r>
              <a:rPr lang="de-DE" baseline="0" dirty="0"/>
              <a:t> </a:t>
            </a:r>
            <a:r>
              <a:rPr lang="de-DE" baseline="0" dirty="0" err="1"/>
              <a:t>results</a:t>
            </a:r>
            <a:r>
              <a:rPr lang="de-DE" baseline="0" dirty="0"/>
              <a:t> </a:t>
            </a:r>
            <a:r>
              <a:rPr lang="de-DE" baseline="0" dirty="0" err="1"/>
              <a:t>have</a:t>
            </a:r>
            <a:r>
              <a:rPr lang="de-DE" baseline="0" dirty="0"/>
              <a:t> </a:t>
            </a:r>
            <a:r>
              <a:rPr lang="de-DE" baseline="0" dirty="0" err="1"/>
              <a:t>been</a:t>
            </a:r>
            <a:r>
              <a:rPr lang="de-DE" baseline="0" dirty="0"/>
              <a:t> </a:t>
            </a:r>
            <a:r>
              <a:rPr lang="de-DE" baseline="0" dirty="0" err="1"/>
              <a:t>reached</a:t>
            </a:r>
            <a:r>
              <a:rPr lang="de-DE" baseline="0" dirty="0"/>
              <a:t> (</a:t>
            </a:r>
            <a:r>
              <a:rPr lang="de-DE" baseline="0" dirty="0" err="1"/>
              <a:t>and</a:t>
            </a:r>
            <a:r>
              <a:rPr lang="de-DE" baseline="0" dirty="0"/>
              <a:t> </a:t>
            </a:r>
            <a:r>
              <a:rPr lang="de-DE" baseline="0" dirty="0" err="1"/>
              <a:t>we</a:t>
            </a:r>
            <a:r>
              <a:rPr lang="de-DE" baseline="0" dirty="0"/>
              <a:t> </a:t>
            </a:r>
            <a:r>
              <a:rPr lang="de-DE" baseline="0" dirty="0" err="1"/>
              <a:t>hope</a:t>
            </a:r>
            <a:r>
              <a:rPr lang="de-DE" baseline="0" dirty="0"/>
              <a:t> </a:t>
            </a:r>
            <a:r>
              <a:rPr lang="de-DE" baseline="0" dirty="0" err="1"/>
              <a:t>it</a:t>
            </a:r>
            <a:r>
              <a:rPr lang="de-DE" baseline="0" dirty="0"/>
              <a:t> </a:t>
            </a:r>
            <a:r>
              <a:rPr lang="de-DE" baseline="0" dirty="0" err="1"/>
              <a:t>is</a:t>
            </a:r>
            <a:r>
              <a:rPr lang="de-DE" baseline="0" dirty="0"/>
              <a:t> </a:t>
            </a:r>
            <a:r>
              <a:rPr lang="de-DE" baseline="0" dirty="0" err="1"/>
              <a:t>the</a:t>
            </a:r>
            <a:r>
              <a:rPr lang="de-DE" baseline="0" dirty="0"/>
              <a:t> </a:t>
            </a:r>
            <a:r>
              <a:rPr lang="de-DE" baseline="0" dirty="0" err="1"/>
              <a:t>case</a:t>
            </a:r>
            <a:r>
              <a:rPr lang="de-DE" baseline="0" dirty="0"/>
              <a:t>), </a:t>
            </a:r>
            <a:r>
              <a:rPr lang="de-DE" baseline="0" dirty="0" err="1"/>
              <a:t>we</a:t>
            </a:r>
            <a:r>
              <a:rPr lang="de-DE" baseline="0" dirty="0"/>
              <a:t> will </a:t>
            </a:r>
            <a:r>
              <a:rPr lang="de-DE" baseline="0" dirty="0" err="1"/>
              <a:t>move</a:t>
            </a:r>
            <a:r>
              <a:rPr lang="de-DE" baseline="0" dirty="0"/>
              <a:t> on </a:t>
            </a:r>
            <a:r>
              <a:rPr lang="de-DE" baseline="0" dirty="0" err="1"/>
              <a:t>to</a:t>
            </a:r>
            <a:r>
              <a:rPr lang="de-DE" baseline="0" dirty="0"/>
              <a:t> </a:t>
            </a:r>
            <a:r>
              <a:rPr lang="de-DE" baseline="0" dirty="0" err="1"/>
              <a:t>areas</a:t>
            </a:r>
            <a:r>
              <a:rPr lang="de-DE" baseline="0" dirty="0"/>
              <a:t> </a:t>
            </a:r>
            <a:r>
              <a:rPr lang="de-DE" baseline="0" dirty="0" err="1"/>
              <a:t>where</a:t>
            </a:r>
            <a:r>
              <a:rPr lang="de-DE" baseline="0" dirty="0"/>
              <a:t> </a:t>
            </a:r>
            <a:r>
              <a:rPr lang="de-DE" baseline="0" dirty="0" err="1"/>
              <a:t>no</a:t>
            </a:r>
            <a:r>
              <a:rPr lang="de-DE" baseline="0" dirty="0"/>
              <a:t> </a:t>
            </a:r>
            <a:r>
              <a:rPr lang="de-DE" baseline="0" dirty="0" err="1"/>
              <a:t>data</a:t>
            </a:r>
            <a:r>
              <a:rPr lang="de-DE" baseline="0" dirty="0"/>
              <a:t> </a:t>
            </a:r>
            <a:r>
              <a:rPr lang="de-DE" baseline="0" dirty="0" err="1"/>
              <a:t>is</a:t>
            </a:r>
            <a:r>
              <a:rPr lang="de-DE" baseline="0" dirty="0"/>
              <a:t> </a:t>
            </a:r>
            <a:r>
              <a:rPr lang="de-DE" baseline="0" dirty="0" err="1"/>
              <a:t>available</a:t>
            </a:r>
            <a:r>
              <a:rPr lang="de-DE" baseline="0" dirty="0"/>
              <a:t> </a:t>
            </a:r>
            <a:r>
              <a:rPr lang="de-DE" baseline="0" dirty="0" err="1"/>
              <a:t>and</a:t>
            </a:r>
            <a:r>
              <a:rPr lang="de-DE" baseline="0" dirty="0"/>
              <a:t> </a:t>
            </a:r>
            <a:r>
              <a:rPr lang="de-DE" baseline="0" dirty="0" err="1"/>
              <a:t>adapts</a:t>
            </a:r>
            <a:r>
              <a:rPr lang="de-DE" baseline="0" dirty="0"/>
              <a:t> </a:t>
            </a:r>
            <a:r>
              <a:rPr lang="de-DE" baseline="0" dirty="0" err="1"/>
              <a:t>the</a:t>
            </a:r>
            <a:r>
              <a:rPr lang="de-DE" baseline="0" dirty="0"/>
              <a:t> </a:t>
            </a:r>
            <a:r>
              <a:rPr lang="de-DE" baseline="0" dirty="0" err="1"/>
              <a:t>models</a:t>
            </a:r>
            <a:r>
              <a:rPr lang="de-DE" baseline="0" dirty="0"/>
              <a:t> </a:t>
            </a:r>
            <a:r>
              <a:rPr lang="de-DE" baseline="0" dirty="0" err="1"/>
              <a:t>accordingly</a:t>
            </a:r>
            <a:endParaRPr lang="de-DE" baseline="0" dirty="0"/>
          </a:p>
          <a:p>
            <a:pPr marL="171450" indent="-171450">
              <a:buFontTx/>
              <a:buChar char="-"/>
            </a:pPr>
            <a:r>
              <a:rPr lang="de-DE" dirty="0"/>
              <a:t>The </a:t>
            </a:r>
            <a:r>
              <a:rPr lang="de-DE" dirty="0" err="1"/>
              <a:t>vision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application</a:t>
            </a:r>
            <a:r>
              <a:rPr lang="de-DE" dirty="0"/>
              <a:t> will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used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back-end</a:t>
            </a:r>
            <a:r>
              <a:rPr lang="de-DE" baseline="0" dirty="0"/>
              <a:t> </a:t>
            </a:r>
            <a:r>
              <a:rPr lang="de-DE" baseline="0" dirty="0" err="1"/>
              <a:t>for</a:t>
            </a:r>
            <a:r>
              <a:rPr lang="de-DE" baseline="0" dirty="0"/>
              <a:t> a mobile </a:t>
            </a:r>
            <a:r>
              <a:rPr lang="de-DE" baseline="0" dirty="0" err="1"/>
              <a:t>app</a:t>
            </a:r>
            <a:r>
              <a:rPr lang="de-DE" baseline="0" dirty="0"/>
              <a:t> </a:t>
            </a:r>
            <a:r>
              <a:rPr lang="de-DE" baseline="0" dirty="0" err="1"/>
              <a:t>and</a:t>
            </a:r>
            <a:r>
              <a:rPr lang="de-DE" baseline="0" dirty="0"/>
              <a:t> </a:t>
            </a:r>
            <a:r>
              <a:rPr lang="de-DE" baseline="0" dirty="0" err="1"/>
              <a:t>complement</a:t>
            </a:r>
            <a:r>
              <a:rPr lang="de-DE" baseline="0" dirty="0"/>
              <a:t> </a:t>
            </a:r>
            <a:r>
              <a:rPr lang="de-DE" baseline="0" dirty="0" err="1"/>
              <a:t>the</a:t>
            </a:r>
            <a:r>
              <a:rPr lang="de-DE" baseline="0" dirty="0"/>
              <a:t> </a:t>
            </a:r>
            <a:r>
              <a:rPr lang="de-DE" baseline="0" dirty="0" err="1"/>
              <a:t>current</a:t>
            </a:r>
            <a:r>
              <a:rPr lang="de-DE" baseline="0" dirty="0"/>
              <a:t> </a:t>
            </a:r>
            <a:r>
              <a:rPr lang="de-DE" baseline="0" dirty="0" err="1"/>
              <a:t>car</a:t>
            </a:r>
            <a:r>
              <a:rPr lang="de-DE" baseline="0" dirty="0"/>
              <a:t> </a:t>
            </a:r>
            <a:r>
              <a:rPr lang="de-DE" baseline="0" dirty="0" err="1"/>
              <a:t>navigation</a:t>
            </a:r>
            <a:r>
              <a:rPr lang="de-DE" baseline="0" dirty="0"/>
              <a:t> 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197666C-D6B8-904D-B8F2-816FE66458F0}" type="slidenum">
              <a:rPr lang="de-DE" smtClean="0"/>
              <a:pPr>
                <a:defRPr/>
              </a:pPr>
              <a:t>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777105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4" Type="http://schemas.openxmlformats.org/officeDocument/2006/relationships/image" Target="../media/image1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- Sky">
    <p:bg>
      <p:bgPr>
        <a:gradFill rotWithShape="0">
          <a:gsLst>
            <a:gs pos="0">
              <a:srgbClr val="9FB5D9"/>
            </a:gs>
            <a:gs pos="100000">
              <a:srgbClr val="598CC8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1113" y="5965825"/>
            <a:ext cx="4572000" cy="338138"/>
          </a:xfrm>
          <a:prstGeom prst="rect">
            <a:avLst/>
          </a:prstGeom>
        </p:spPr>
        <p:txBody>
          <a:bodyPr>
            <a:prstTxWarp prst="textNoShape">
              <a:avLst/>
            </a:prstTxWarp>
            <a:spAutoFit/>
          </a:bodyPr>
          <a:lstStyle/>
          <a:p>
            <a:pPr algn="l" eaLnBrk="1" hangingPunct="1">
              <a:spcBef>
                <a:spcPct val="20000"/>
              </a:spcBef>
              <a:defRPr/>
            </a:pPr>
            <a:r>
              <a:rPr lang="de-DE" sz="1600" dirty="0">
                <a:solidFill>
                  <a:srgbClr val="0D2766"/>
                </a:solidFill>
                <a:latin typeface="Arial"/>
                <a:ea typeface="Arial"/>
                <a:cs typeface="Arial"/>
              </a:rPr>
              <a:t>http://comsys.rwth-aachen.de/</a:t>
            </a:r>
          </a:p>
        </p:txBody>
      </p:sp>
      <p:sp>
        <p:nvSpPr>
          <p:cNvPr id="6" name="Rectangle 5"/>
          <p:cNvSpPr>
            <a:spLocks noChangeArrowheads="1"/>
          </p:cNvSpPr>
          <p:nvPr userDrawn="1"/>
        </p:nvSpPr>
        <p:spPr bwMode="auto">
          <a:xfrm>
            <a:off x="0" y="1095375"/>
            <a:ext cx="9144000" cy="2333625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r" eaLnBrk="1" hangingPunct="1">
              <a:spcBef>
                <a:spcPct val="20000"/>
              </a:spcBef>
              <a:defRPr/>
            </a:pPr>
            <a:endParaRPr lang="de-DE" sz="1200" dirty="0">
              <a:latin typeface="Arial"/>
              <a:ea typeface="Arial"/>
              <a:cs typeface="Arial"/>
            </a:endParaRPr>
          </a:p>
        </p:txBody>
      </p:sp>
      <p:sp>
        <p:nvSpPr>
          <p:cNvPr id="7" name="Rectangle 6"/>
          <p:cNvSpPr/>
          <p:nvPr userDrawn="1"/>
        </p:nvSpPr>
        <p:spPr bwMode="auto">
          <a:xfrm>
            <a:off x="0" y="3352800"/>
            <a:ext cx="9144000" cy="22860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>
            <a:prstTxWarp prst="textNoShape">
              <a:avLst/>
            </a:prstTxWarp>
          </a:bodyPr>
          <a:lstStyle/>
          <a:p>
            <a:pPr marL="342900" indent="-342900" algn="l" eaLnBrk="1" hangingPunct="1">
              <a:spcBef>
                <a:spcPct val="20000"/>
              </a:spcBef>
              <a:buFontTx/>
              <a:buChar char="•"/>
              <a:defRPr/>
            </a:pPr>
            <a:endParaRPr lang="de-DE" sz="160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3789362" y="1702828"/>
            <a:ext cx="5354637" cy="457200"/>
          </a:xfrm>
          <a:prstGeom prst="rect">
            <a:avLst/>
          </a:prstGeom>
        </p:spPr>
        <p:txBody>
          <a:bodyPr lIns="0" rIns="180000"/>
          <a:lstStyle>
            <a:lvl1pPr>
              <a:defRPr sz="4800" b="1">
                <a:solidFill>
                  <a:schemeClr val="tx1"/>
                </a:solidFill>
                <a:latin typeface="Arial"/>
                <a:ea typeface="Arial"/>
                <a:cs typeface="Arial"/>
              </a:defRPr>
            </a:lvl1pPr>
          </a:lstStyle>
          <a:p>
            <a:endParaRPr lang="de-DE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3789363" y="2356346"/>
            <a:ext cx="5354637" cy="914400"/>
          </a:xfrm>
        </p:spPr>
        <p:txBody>
          <a:bodyPr lIns="0" rIns="180000"/>
          <a:lstStyle>
            <a:lvl1pPr>
              <a:buNone/>
              <a:defRPr b="1">
                <a:solidFill>
                  <a:srgbClr val="5C8FCA"/>
                </a:solidFill>
                <a:latin typeface="Arial"/>
                <a:cs typeface="Arial"/>
              </a:defRPr>
            </a:lvl1pPr>
          </a:lstStyle>
          <a:p>
            <a:pPr lvl="0"/>
            <a:endParaRPr lang="de-DE" dirty="0"/>
          </a:p>
        </p:txBody>
      </p:sp>
      <p:sp>
        <p:nvSpPr>
          <p:cNvPr id="10" name="Rectangle 9"/>
          <p:cNvSpPr/>
          <p:nvPr userDrawn="1"/>
        </p:nvSpPr>
        <p:spPr bwMode="auto">
          <a:xfrm>
            <a:off x="-7938" y="6375400"/>
            <a:ext cx="9159876" cy="482600"/>
          </a:xfrm>
          <a:prstGeom prst="rect">
            <a:avLst/>
          </a:prstGeom>
          <a:gradFill>
            <a:gsLst>
              <a:gs pos="23000">
                <a:srgbClr val="E4E4E4"/>
              </a:gs>
              <a:gs pos="100000">
                <a:srgbClr val="F8FBFF"/>
              </a:gs>
              <a:gs pos="0">
                <a:schemeClr val="bg1">
                  <a:lumMod val="85000"/>
                </a:schemeClr>
              </a:gs>
            </a:gsLst>
            <a:lin ang="5400000" scaled="0"/>
          </a:gradFill>
          <a:ln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>
            <a:prstTxWarp prst="textNoShape">
              <a:avLst/>
            </a:prstTxWarp>
          </a:bodyPr>
          <a:lstStyle/>
          <a:p>
            <a:pPr marL="342900" indent="-342900" algn="l" eaLnBrk="1" hangingPunct="1">
              <a:spcBef>
                <a:spcPct val="20000"/>
              </a:spcBef>
              <a:buFontTx/>
              <a:buChar char="•"/>
              <a:defRPr/>
            </a:pPr>
            <a:endParaRPr lang="de-DE" sz="1600" dirty="0">
              <a:latin typeface="Arial"/>
              <a:ea typeface="Arial"/>
              <a:cs typeface="Arial"/>
            </a:endParaRPr>
          </a:p>
        </p:txBody>
      </p:sp>
      <p:pic>
        <p:nvPicPr>
          <p:cNvPr id="2" name="Picture 1" descr="rwth_comsys_bild_cmyk.pd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7233" y="6409415"/>
            <a:ext cx="2030415" cy="396178"/>
          </a:xfrm>
          <a:prstGeom prst="rect">
            <a:avLst/>
          </a:prstGeom>
        </p:spPr>
      </p:pic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- Sea">
    <p:bg>
      <p:bgPr>
        <a:gradFill rotWithShape="0">
          <a:gsLst>
            <a:gs pos="0">
              <a:srgbClr val="0D2766"/>
            </a:gs>
            <a:gs pos="100000">
              <a:srgbClr val="9FB5D8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1113" y="5965825"/>
            <a:ext cx="4572000" cy="338138"/>
          </a:xfrm>
          <a:prstGeom prst="rect">
            <a:avLst/>
          </a:prstGeom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l" eaLnBrk="1" hangingPunct="1">
              <a:spcBef>
                <a:spcPct val="20000"/>
              </a:spcBef>
              <a:defRPr/>
            </a:pPr>
            <a:r>
              <a:rPr lang="de-DE" sz="1600" dirty="0">
                <a:solidFill>
                  <a:schemeClr val="bg1"/>
                </a:solidFill>
                <a:latin typeface="Arial"/>
                <a:ea typeface="Arial"/>
                <a:cs typeface="Arial"/>
              </a:rPr>
              <a:t>http://comsys.rwth-aachen.de/</a:t>
            </a:r>
          </a:p>
        </p:txBody>
      </p:sp>
      <p:sp>
        <p:nvSpPr>
          <p:cNvPr id="6" name="Rectangle 5"/>
          <p:cNvSpPr>
            <a:spLocks noChangeArrowheads="1"/>
          </p:cNvSpPr>
          <p:nvPr userDrawn="1"/>
        </p:nvSpPr>
        <p:spPr bwMode="auto">
          <a:xfrm>
            <a:off x="0" y="1095375"/>
            <a:ext cx="9144000" cy="233362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r" eaLnBrk="1" hangingPunct="1">
              <a:spcBef>
                <a:spcPct val="20000"/>
              </a:spcBef>
              <a:defRPr/>
            </a:pPr>
            <a:endParaRPr lang="de-DE" sz="1200" dirty="0">
              <a:latin typeface="Arial"/>
              <a:ea typeface="Arial"/>
              <a:cs typeface="Arial"/>
            </a:endParaRPr>
          </a:p>
        </p:txBody>
      </p:sp>
      <p:sp>
        <p:nvSpPr>
          <p:cNvPr id="7" name="Rectangle 6"/>
          <p:cNvSpPr/>
          <p:nvPr userDrawn="1"/>
        </p:nvSpPr>
        <p:spPr bwMode="auto">
          <a:xfrm>
            <a:off x="0" y="3352800"/>
            <a:ext cx="9144000" cy="228600"/>
          </a:xfrm>
          <a:prstGeom prst="rect">
            <a:avLst/>
          </a:prstGeom>
          <a:gradFill>
            <a:gsLst>
              <a:gs pos="0">
                <a:schemeClr val="bg1">
                  <a:lumMod val="65000"/>
                </a:schemeClr>
              </a:gs>
              <a:gs pos="3500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</a:gradFill>
          <a:ln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>
            <a:prstTxWarp prst="textNoShape">
              <a:avLst/>
            </a:prstTxWarp>
          </a:bodyPr>
          <a:lstStyle/>
          <a:p>
            <a:pPr marL="342900" indent="-342900" algn="l" eaLnBrk="1" hangingPunct="1">
              <a:spcBef>
                <a:spcPct val="20000"/>
              </a:spcBef>
              <a:buFontTx/>
              <a:buChar char="•"/>
              <a:defRPr/>
            </a:pPr>
            <a:endParaRPr lang="de-DE" sz="160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3789362" y="1702828"/>
            <a:ext cx="5354637" cy="457200"/>
          </a:xfrm>
          <a:prstGeom prst="rect">
            <a:avLst/>
          </a:prstGeom>
        </p:spPr>
        <p:txBody>
          <a:bodyPr lIns="0" rIns="180000"/>
          <a:lstStyle>
            <a:lvl1pPr>
              <a:defRPr sz="4800" b="1">
                <a:solidFill>
                  <a:schemeClr val="tx1"/>
                </a:solidFill>
                <a:latin typeface="Arial"/>
                <a:ea typeface="Arial"/>
                <a:cs typeface="Arial"/>
              </a:defRPr>
            </a:lvl1pPr>
          </a:lstStyle>
          <a:p>
            <a:endParaRPr lang="de-DE" dirty="0"/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3789363" y="2356346"/>
            <a:ext cx="5354637" cy="914400"/>
          </a:xfrm>
        </p:spPr>
        <p:txBody>
          <a:bodyPr lIns="0" rIns="180000"/>
          <a:lstStyle>
            <a:lvl1pPr marL="342900" marR="0" indent="-342900" algn="l" defTabSz="914400" rtl="0" eaLnBrk="0" fontAlgn="base" latinLnBrk="0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418F"/>
              </a:buClr>
              <a:buSzTx/>
              <a:buFont typeface="Wingdings 2" pitchFamily="-106" charset="2"/>
              <a:buNone/>
              <a:tabLst/>
              <a:defRPr b="1">
                <a:solidFill>
                  <a:srgbClr val="5E76A6"/>
                </a:solidFill>
                <a:latin typeface="Arial"/>
                <a:cs typeface="Arial"/>
              </a:defRPr>
            </a:lvl1pPr>
          </a:lstStyle>
          <a:p>
            <a:pPr marL="342900" marR="0" lvl="0" indent="-342900" algn="l" defTabSz="914400" rtl="0" eaLnBrk="0" fontAlgn="base" latinLnBrk="0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418F"/>
              </a:buClr>
              <a:buSzTx/>
              <a:buFont typeface="Wingdings 2" pitchFamily="-106" charset="2"/>
              <a:buNone/>
              <a:tabLst/>
              <a:defRPr/>
            </a:pPr>
            <a:endParaRPr lang="de-DE" dirty="0"/>
          </a:p>
        </p:txBody>
      </p:sp>
      <p:sp>
        <p:nvSpPr>
          <p:cNvPr id="10" name="Rectangle 9"/>
          <p:cNvSpPr/>
          <p:nvPr userDrawn="1"/>
        </p:nvSpPr>
        <p:spPr bwMode="auto">
          <a:xfrm>
            <a:off x="-7938" y="6375400"/>
            <a:ext cx="9159876" cy="482600"/>
          </a:xfrm>
          <a:prstGeom prst="rect">
            <a:avLst/>
          </a:prstGeom>
          <a:gradFill>
            <a:gsLst>
              <a:gs pos="23000">
                <a:srgbClr val="E4E4E4"/>
              </a:gs>
              <a:gs pos="100000">
                <a:srgbClr val="F8FBFF"/>
              </a:gs>
              <a:gs pos="0">
                <a:schemeClr val="bg1">
                  <a:lumMod val="85000"/>
                </a:schemeClr>
              </a:gs>
            </a:gsLst>
            <a:lin ang="5400000" scaled="0"/>
          </a:gradFill>
          <a:ln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>
            <a:prstTxWarp prst="textNoShape">
              <a:avLst/>
            </a:prstTxWarp>
          </a:bodyPr>
          <a:lstStyle/>
          <a:p>
            <a:pPr marL="342900" indent="-342900" algn="l" eaLnBrk="1" hangingPunct="1">
              <a:spcBef>
                <a:spcPct val="20000"/>
              </a:spcBef>
              <a:buFontTx/>
              <a:buChar char="•"/>
              <a:defRPr/>
            </a:pPr>
            <a:endParaRPr lang="de-DE" sz="1600" dirty="0">
              <a:latin typeface="Arial"/>
              <a:ea typeface="Arial"/>
              <a:cs typeface="Arial"/>
            </a:endParaRPr>
          </a:p>
        </p:txBody>
      </p:sp>
      <p:pic>
        <p:nvPicPr>
          <p:cNvPr id="14" name="Picture 13" descr="rwth_comsys_bild_cmyk.pd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7233" y="6409415"/>
            <a:ext cx="2030415" cy="396178"/>
          </a:xfrm>
          <a:prstGeom prst="rect">
            <a:avLst/>
          </a:prstGeom>
        </p:spPr>
      </p:pic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-sky-blue">
    <p:bg>
      <p:bgPr>
        <a:gradFill rotWithShape="0">
          <a:gsLst>
            <a:gs pos="0">
              <a:srgbClr val="9FB5D9"/>
            </a:gs>
            <a:gs pos="100000">
              <a:srgbClr val="598CC8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 userDrawn="1"/>
        </p:nvSpPr>
        <p:spPr bwMode="auto">
          <a:xfrm>
            <a:off x="0" y="1095375"/>
            <a:ext cx="9144000" cy="2333625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r" eaLnBrk="1" hangingPunct="1">
              <a:spcBef>
                <a:spcPct val="20000"/>
              </a:spcBef>
              <a:defRPr/>
            </a:pPr>
            <a:endParaRPr lang="de-DE" sz="1200" dirty="0">
              <a:latin typeface="Arial"/>
              <a:ea typeface="Arial"/>
              <a:cs typeface="Arial"/>
            </a:endParaRPr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0" y="3352800"/>
            <a:ext cx="9144000" cy="22860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>
            <a:prstTxWarp prst="textNoShape">
              <a:avLst/>
            </a:prstTxWarp>
          </a:bodyPr>
          <a:lstStyle/>
          <a:p>
            <a:pPr marL="342900" indent="-342900" algn="l" eaLnBrk="1" hangingPunct="1">
              <a:spcBef>
                <a:spcPct val="20000"/>
              </a:spcBef>
              <a:buFontTx/>
              <a:buChar char="•"/>
              <a:defRPr/>
            </a:pPr>
            <a:endParaRPr lang="de-DE" sz="160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3789362" y="1702828"/>
            <a:ext cx="5354637" cy="457200"/>
          </a:xfrm>
          <a:prstGeom prst="rect">
            <a:avLst/>
          </a:prstGeom>
        </p:spPr>
        <p:txBody>
          <a:bodyPr lIns="0" rIns="180000"/>
          <a:lstStyle>
            <a:lvl1pPr>
              <a:defRPr sz="4800" b="1">
                <a:solidFill>
                  <a:schemeClr val="tx1"/>
                </a:solidFill>
                <a:latin typeface="Arial"/>
                <a:ea typeface="Arial"/>
                <a:cs typeface="Arial"/>
              </a:defRPr>
            </a:lvl1pPr>
          </a:lstStyle>
          <a:p>
            <a:endParaRPr lang="de-DE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3789363" y="2356346"/>
            <a:ext cx="5354637" cy="914400"/>
          </a:xfrm>
        </p:spPr>
        <p:txBody>
          <a:bodyPr lIns="0" rIns="180000"/>
          <a:lstStyle>
            <a:lvl1pPr>
              <a:buNone/>
              <a:defRPr b="1">
                <a:solidFill>
                  <a:srgbClr val="5C8FCA"/>
                </a:solidFill>
                <a:latin typeface="Arial"/>
                <a:cs typeface="Arial"/>
              </a:defRPr>
            </a:lvl1pPr>
          </a:lstStyle>
          <a:p>
            <a:pPr lvl="0"/>
            <a:endParaRPr lang="de-DE" dirty="0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-seablue">
    <p:bg>
      <p:bgPr>
        <a:gradFill rotWithShape="0">
          <a:gsLst>
            <a:gs pos="0">
              <a:srgbClr val="0D2766"/>
            </a:gs>
            <a:gs pos="100000">
              <a:srgbClr val="9FB5D8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 userDrawn="1"/>
        </p:nvSpPr>
        <p:spPr bwMode="auto">
          <a:xfrm>
            <a:off x="0" y="1095375"/>
            <a:ext cx="9144000" cy="233362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r" eaLnBrk="1" hangingPunct="1">
              <a:spcBef>
                <a:spcPct val="20000"/>
              </a:spcBef>
              <a:defRPr/>
            </a:pPr>
            <a:endParaRPr lang="de-DE" sz="1200" dirty="0">
              <a:latin typeface="Arial"/>
              <a:ea typeface="Arial"/>
              <a:cs typeface="Arial"/>
            </a:endParaRPr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0" y="3352800"/>
            <a:ext cx="9144000" cy="228600"/>
          </a:xfrm>
          <a:prstGeom prst="rect">
            <a:avLst/>
          </a:prstGeom>
          <a:gradFill>
            <a:gsLst>
              <a:gs pos="0">
                <a:schemeClr val="bg1">
                  <a:lumMod val="65000"/>
                </a:schemeClr>
              </a:gs>
              <a:gs pos="3500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</a:gradFill>
          <a:ln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>
            <a:prstTxWarp prst="textNoShape">
              <a:avLst/>
            </a:prstTxWarp>
          </a:bodyPr>
          <a:lstStyle/>
          <a:p>
            <a:pPr marL="342900" indent="-342900" algn="l" eaLnBrk="1" hangingPunct="1">
              <a:spcBef>
                <a:spcPct val="20000"/>
              </a:spcBef>
              <a:buFontTx/>
              <a:buChar char="•"/>
              <a:defRPr/>
            </a:pPr>
            <a:endParaRPr lang="de-DE" sz="160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3789362" y="1702828"/>
            <a:ext cx="5354637" cy="457200"/>
          </a:xfrm>
          <a:prstGeom prst="rect">
            <a:avLst/>
          </a:prstGeom>
        </p:spPr>
        <p:txBody>
          <a:bodyPr lIns="0" rIns="180000"/>
          <a:lstStyle>
            <a:lvl1pPr>
              <a:defRPr sz="4800" b="1">
                <a:solidFill>
                  <a:schemeClr val="tx1"/>
                </a:solidFill>
                <a:latin typeface="Arial"/>
                <a:ea typeface="Arial"/>
                <a:cs typeface="Arial"/>
              </a:defRPr>
            </a:lvl1pPr>
          </a:lstStyle>
          <a:p>
            <a:endParaRPr lang="de-DE" dirty="0"/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3789363" y="2356346"/>
            <a:ext cx="5354637" cy="914400"/>
          </a:xfrm>
        </p:spPr>
        <p:txBody>
          <a:bodyPr lIns="0" rIns="180000"/>
          <a:lstStyle>
            <a:lvl1pPr>
              <a:buNone/>
              <a:defRPr b="1">
                <a:solidFill>
                  <a:srgbClr val="5E76A6"/>
                </a:solidFill>
                <a:latin typeface="Arial"/>
                <a:cs typeface="Arial"/>
              </a:defRPr>
            </a:lvl1pPr>
          </a:lstStyle>
          <a:p>
            <a:pPr lvl="0"/>
            <a:endParaRPr lang="de-DE" dirty="0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207806" y="891487"/>
            <a:ext cx="8756062" cy="5311697"/>
          </a:xfrm>
        </p:spPr>
        <p:txBody>
          <a:bodyPr/>
          <a:lstStyle>
            <a:lvl1pPr>
              <a:buClr>
                <a:srgbClr val="004290"/>
              </a:buClr>
              <a:defRPr b="1">
                <a:solidFill>
                  <a:srgbClr val="004290"/>
                </a:solidFill>
                <a:latin typeface="Arial"/>
                <a:cs typeface="Arial"/>
              </a:defRPr>
            </a:lvl1pPr>
            <a:lvl2pPr>
              <a:buClr>
                <a:srgbClr val="004290"/>
              </a:buClr>
              <a:defRPr>
                <a:latin typeface="Arial"/>
                <a:cs typeface="Arial"/>
              </a:defRPr>
            </a:lvl2pPr>
            <a:lvl3pPr>
              <a:buClr>
                <a:srgbClr val="004290"/>
              </a:buClr>
              <a:defRPr>
                <a:latin typeface="Arial"/>
                <a:cs typeface="Arial"/>
              </a:defRPr>
            </a:lvl3pPr>
            <a:lvl4pPr>
              <a:buClr>
                <a:srgbClr val="004290"/>
              </a:buClr>
              <a:defRPr>
                <a:latin typeface="Arial"/>
                <a:cs typeface="Arial"/>
              </a:defRPr>
            </a:lvl4pPr>
            <a:lvl5pPr>
              <a:buClr>
                <a:srgbClr val="004290"/>
              </a:buClr>
              <a:defRPr>
                <a:latin typeface="Arial"/>
                <a:cs typeface="Arial"/>
              </a:defRPr>
            </a:lvl5pPr>
          </a:lstStyle>
          <a:p>
            <a:pPr lvl="0"/>
            <a:r>
              <a:rPr lang="de-DE" dirty="0" err="1"/>
              <a:t>Click</a:t>
            </a:r>
            <a:r>
              <a:rPr lang="de-DE" dirty="0"/>
              <a:t> to </a:t>
            </a:r>
            <a:r>
              <a:rPr lang="de-DE" dirty="0" err="1"/>
              <a:t>edit</a:t>
            </a:r>
            <a:r>
              <a:rPr lang="de-DE" dirty="0"/>
              <a:t> Master text </a:t>
            </a:r>
            <a:r>
              <a:rPr lang="de-DE" dirty="0" err="1"/>
              <a:t>styles</a:t>
            </a:r>
            <a:endParaRPr lang="de-DE" dirty="0"/>
          </a:p>
          <a:p>
            <a:pPr lvl="1"/>
            <a:r>
              <a:rPr lang="de-DE" dirty="0"/>
              <a:t>Second </a:t>
            </a:r>
            <a:r>
              <a:rPr lang="de-DE" dirty="0" err="1"/>
              <a:t>level</a:t>
            </a:r>
            <a:endParaRPr lang="de-DE" dirty="0"/>
          </a:p>
          <a:p>
            <a:pPr lvl="2"/>
            <a:r>
              <a:rPr lang="de-DE" dirty="0" err="1"/>
              <a:t>Third</a:t>
            </a:r>
            <a:r>
              <a:rPr lang="de-DE" dirty="0"/>
              <a:t> </a:t>
            </a:r>
            <a:r>
              <a:rPr lang="de-DE" dirty="0" err="1"/>
              <a:t>level</a:t>
            </a:r>
            <a:endParaRPr lang="de-DE" dirty="0"/>
          </a:p>
          <a:p>
            <a:pPr lvl="3"/>
            <a:r>
              <a:rPr lang="de-DE" dirty="0" err="1"/>
              <a:t>Fourth</a:t>
            </a:r>
            <a:r>
              <a:rPr lang="de-DE" dirty="0"/>
              <a:t> </a:t>
            </a:r>
            <a:r>
              <a:rPr lang="de-DE" dirty="0" err="1"/>
              <a:t>level</a:t>
            </a:r>
            <a:endParaRPr lang="de-DE" dirty="0"/>
          </a:p>
          <a:p>
            <a:pPr lvl="4"/>
            <a:r>
              <a:rPr lang="de-DE" dirty="0" err="1"/>
              <a:t>Fifth</a:t>
            </a:r>
            <a:r>
              <a:rPr lang="de-DE" dirty="0"/>
              <a:t> </a:t>
            </a:r>
            <a:r>
              <a:rPr lang="de-DE" dirty="0" err="1"/>
              <a:t>level</a:t>
            </a:r>
            <a:endParaRPr lang="de-DE" dirty="0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688" y="103188"/>
            <a:ext cx="8756650" cy="457200"/>
          </a:xfrm>
          <a:prstGeom prst="rect">
            <a:avLst/>
          </a:prstGeom>
        </p:spPr>
        <p:txBody>
          <a:bodyPr/>
          <a:lstStyle>
            <a:lvl1pPr>
              <a:defRPr b="1">
                <a:latin typeface="Arial"/>
                <a:ea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/>
              <a:ea typeface="Arial"/>
              <a:cs typeface="Arial"/>
            </a:endParaRPr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fu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1"/>
          <p:cNvSpPr>
            <a:spLocks noChangeArrowheads="1"/>
          </p:cNvSpPr>
          <p:nvPr userDrawn="1">
            <p:custDataLst>
              <p:tags r:id="rId1"/>
            </p:custDataLst>
          </p:nvPr>
        </p:nvSpPr>
        <p:spPr bwMode="auto">
          <a:xfrm>
            <a:off x="121751" y="6434138"/>
            <a:ext cx="343103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rIns="0">
            <a:prstTxWarp prst="textNoShape">
              <a:avLst/>
            </a:prstTxWarp>
            <a:spAutoFit/>
          </a:bodyPr>
          <a:lstStyle/>
          <a:p>
            <a:pPr algn="r">
              <a:defRPr/>
            </a:pPr>
            <a:fld id="{C4701650-41B2-7A4D-B223-84DBE99DBB49}" type="slidenum">
              <a:rPr lang="en-US" sz="1600">
                <a:solidFill>
                  <a:srgbClr val="004290"/>
                </a:solidFill>
                <a:latin typeface="Arial"/>
                <a:ea typeface="Arial"/>
                <a:cs typeface="Arial"/>
              </a:rPr>
              <a:pPr algn="r">
                <a:defRPr/>
              </a:pPr>
              <a:t>‹Nr.›</a:t>
            </a:fld>
            <a:endParaRPr lang="en-US" sz="1600" dirty="0">
              <a:solidFill>
                <a:srgbClr val="004290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688" y="103188"/>
            <a:ext cx="8756650" cy="457200"/>
          </a:xfrm>
          <a:prstGeom prst="rect">
            <a:avLst/>
          </a:prstGeom>
        </p:spPr>
        <p:txBody>
          <a:bodyPr/>
          <a:lstStyle>
            <a:lvl1pPr>
              <a:defRPr b="1">
                <a:latin typeface="Arial"/>
                <a:ea typeface="Arial"/>
                <a:cs typeface="Arial"/>
              </a:defRPr>
            </a:lvl1pPr>
          </a:lstStyle>
          <a:p>
            <a:r>
              <a:rPr lang="de-DE" dirty="0" err="1"/>
              <a:t>Click</a:t>
            </a:r>
            <a:r>
              <a:rPr lang="de-DE" dirty="0"/>
              <a:t> to </a:t>
            </a:r>
            <a:r>
              <a:rPr lang="de-DE" dirty="0" err="1"/>
              <a:t>edit</a:t>
            </a:r>
            <a:r>
              <a:rPr lang="de-DE" dirty="0"/>
              <a:t> Master title style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10"/>
          </p:nvPr>
        </p:nvSpPr>
        <p:spPr>
          <a:xfrm>
            <a:off x="73474" y="769377"/>
            <a:ext cx="8890394" cy="5922248"/>
          </a:xfrm>
        </p:spPr>
        <p:txBody>
          <a:bodyPr/>
          <a:lstStyle>
            <a:lvl1pPr>
              <a:buClr>
                <a:srgbClr val="004290"/>
              </a:buClr>
              <a:defRPr b="1">
                <a:solidFill>
                  <a:srgbClr val="004290"/>
                </a:solidFill>
                <a:latin typeface="Arial"/>
                <a:cs typeface="Arial"/>
              </a:defRPr>
            </a:lvl1pPr>
            <a:lvl2pPr>
              <a:buClr>
                <a:srgbClr val="004290"/>
              </a:buClr>
              <a:defRPr>
                <a:latin typeface="Arial"/>
                <a:cs typeface="Arial"/>
              </a:defRPr>
            </a:lvl2pPr>
            <a:lvl3pPr>
              <a:buClr>
                <a:srgbClr val="004290"/>
              </a:buClr>
              <a:defRPr>
                <a:latin typeface="Arial"/>
                <a:cs typeface="Arial"/>
              </a:defRPr>
            </a:lvl3pPr>
            <a:lvl4pPr>
              <a:buClr>
                <a:srgbClr val="004290"/>
              </a:buClr>
              <a:defRPr>
                <a:latin typeface="Arial"/>
                <a:cs typeface="Arial"/>
              </a:defRPr>
            </a:lvl4pPr>
            <a:lvl5pPr>
              <a:buClr>
                <a:srgbClr val="004290"/>
              </a:buClr>
              <a:defRPr>
                <a:latin typeface="Arial"/>
                <a:cs typeface="Arial"/>
              </a:defRPr>
            </a:lvl5pPr>
          </a:lstStyle>
          <a:p>
            <a:pPr lvl="0"/>
            <a:r>
              <a:rPr lang="de-DE" dirty="0" err="1"/>
              <a:t>Click</a:t>
            </a:r>
            <a:r>
              <a:rPr lang="de-DE" dirty="0"/>
              <a:t> to </a:t>
            </a:r>
            <a:r>
              <a:rPr lang="de-DE" dirty="0" err="1"/>
              <a:t>edit</a:t>
            </a:r>
            <a:r>
              <a:rPr lang="de-DE" dirty="0"/>
              <a:t> Master text </a:t>
            </a:r>
            <a:r>
              <a:rPr lang="de-DE" dirty="0" err="1"/>
              <a:t>styles</a:t>
            </a:r>
            <a:endParaRPr lang="de-DE" dirty="0"/>
          </a:p>
          <a:p>
            <a:pPr lvl="1"/>
            <a:r>
              <a:rPr lang="de-DE" dirty="0"/>
              <a:t>Second </a:t>
            </a:r>
            <a:r>
              <a:rPr lang="de-DE" dirty="0" err="1"/>
              <a:t>level</a:t>
            </a:r>
            <a:endParaRPr lang="de-DE" dirty="0"/>
          </a:p>
          <a:p>
            <a:pPr lvl="2"/>
            <a:r>
              <a:rPr lang="de-DE" dirty="0" err="1"/>
              <a:t>Third</a:t>
            </a:r>
            <a:r>
              <a:rPr lang="de-DE" dirty="0"/>
              <a:t> </a:t>
            </a:r>
            <a:r>
              <a:rPr lang="de-DE" dirty="0" err="1"/>
              <a:t>level</a:t>
            </a:r>
            <a:endParaRPr lang="de-DE" dirty="0"/>
          </a:p>
          <a:p>
            <a:pPr lvl="3"/>
            <a:r>
              <a:rPr lang="de-DE" dirty="0" err="1"/>
              <a:t>Fourth</a:t>
            </a:r>
            <a:r>
              <a:rPr lang="de-DE" dirty="0"/>
              <a:t> </a:t>
            </a:r>
            <a:r>
              <a:rPr lang="de-DE" dirty="0" err="1"/>
              <a:t>level</a:t>
            </a:r>
            <a:endParaRPr lang="de-DE" dirty="0"/>
          </a:p>
          <a:p>
            <a:pPr lvl="4"/>
            <a:r>
              <a:rPr lang="de-DE" dirty="0" err="1"/>
              <a:t>Fifth</a:t>
            </a:r>
            <a:r>
              <a:rPr lang="de-DE" dirty="0"/>
              <a:t> </a:t>
            </a:r>
            <a:r>
              <a:rPr lang="de-DE" dirty="0" err="1"/>
              <a:t>level</a:t>
            </a:r>
            <a:endParaRPr lang="de-DE" dirty="0"/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0" y="6330074"/>
            <a:ext cx="9144000" cy="52792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 Unicode MS" pitchFamily="34" charset="-128"/>
            </a:endParaRPr>
          </a:p>
        </p:txBody>
      </p:sp>
      <p:sp>
        <p:nvSpPr>
          <p:cNvPr id="10" name="Rectangle 31"/>
          <p:cNvSpPr>
            <a:spLocks noChangeArrowheads="1"/>
          </p:cNvSpPr>
          <p:nvPr userDrawn="1">
            <p:custDataLst>
              <p:tags r:id="rId2"/>
            </p:custDataLst>
          </p:nvPr>
        </p:nvSpPr>
        <p:spPr bwMode="auto">
          <a:xfrm>
            <a:off x="61277" y="6444218"/>
            <a:ext cx="343103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rIns="0">
            <a:prstTxWarp prst="textNoShape">
              <a:avLst/>
            </a:prstTxWarp>
            <a:spAutoFit/>
          </a:bodyPr>
          <a:lstStyle/>
          <a:p>
            <a:pPr algn="l">
              <a:defRPr/>
            </a:pPr>
            <a:fld id="{6A113AA4-9849-FB42-8487-64854D6D9D95}" type="slidenum">
              <a:rPr lang="en-US" sz="1600">
                <a:solidFill>
                  <a:srgbClr val="004290"/>
                </a:solidFill>
                <a:latin typeface="Arial"/>
                <a:ea typeface="Arial"/>
                <a:cs typeface="Arial"/>
              </a:rPr>
              <a:pPr algn="l">
                <a:defRPr/>
              </a:pPr>
              <a:t>‹Nr.›</a:t>
            </a:fld>
            <a:endParaRPr lang="en-US" sz="1600" dirty="0">
              <a:solidFill>
                <a:srgbClr val="004290"/>
              </a:solidFill>
              <a:latin typeface="Arial"/>
              <a:ea typeface="Arial"/>
              <a:cs typeface="Arial"/>
            </a:endParaRPr>
          </a:p>
        </p:txBody>
      </p:sp>
      <p:pic>
        <p:nvPicPr>
          <p:cNvPr id="11" name="Picture 10" descr="rwth_comsys_bild_cmyk.pdf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7233" y="6409415"/>
            <a:ext cx="2030415" cy="396178"/>
          </a:xfrm>
          <a:prstGeom prst="rect">
            <a:avLst/>
          </a:prstGeom>
        </p:spPr>
      </p:pic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ags" Target="../tags/tag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ags" Target="../tags/tag2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00418F"/>
            </a:gs>
            <a:gs pos="100000">
              <a:srgbClr val="5677C1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rrowheads="1"/>
          </p:cNvSpPr>
          <p:nvPr userDrawn="1"/>
        </p:nvSpPr>
        <p:spPr bwMode="auto">
          <a:xfrm>
            <a:off x="0" y="0"/>
            <a:ext cx="9144000" cy="838200"/>
          </a:xfrm>
          <a:prstGeom prst="rect">
            <a:avLst/>
          </a:prstGeom>
          <a:gradFill rotWithShape="1">
            <a:gsLst>
              <a:gs pos="0">
                <a:srgbClr val="0C2665"/>
              </a:gs>
              <a:gs pos="100000">
                <a:srgbClr val="9FB6D9"/>
              </a:gs>
            </a:gsLst>
            <a:lin ang="300000"/>
          </a:gradFill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defRPr/>
            </a:pPr>
            <a:endParaRPr lang="en-US" sz="2400" dirty="0">
              <a:latin typeface="Arial"/>
              <a:ea typeface="Arial"/>
              <a:cs typeface="Arial"/>
            </a:endParaRP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  <p:custDataLst>
              <p:tags r:id="rId11"/>
            </p:custDataLst>
          </p:nvPr>
        </p:nvSpPr>
        <p:spPr bwMode="auto">
          <a:xfrm>
            <a:off x="166688" y="817563"/>
            <a:ext cx="8815387" cy="5343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err="1"/>
              <a:t>Mastertextformat</a:t>
            </a:r>
            <a:r>
              <a:rPr lang="en-US" dirty="0"/>
              <a:t> </a:t>
            </a:r>
            <a:r>
              <a:rPr lang="en-US" dirty="0" err="1"/>
              <a:t>bearbeiten</a:t>
            </a:r>
            <a:endParaRPr lang="en-US" dirty="0"/>
          </a:p>
          <a:p>
            <a:pPr lvl="1"/>
            <a:r>
              <a:rPr lang="en-US" dirty="0" err="1"/>
              <a:t>Zweite</a:t>
            </a:r>
            <a:r>
              <a:rPr lang="en-US" dirty="0"/>
              <a:t> </a:t>
            </a:r>
            <a:r>
              <a:rPr lang="en-US" dirty="0" err="1"/>
              <a:t>Ebene</a:t>
            </a:r>
            <a:endParaRPr lang="en-US" dirty="0"/>
          </a:p>
          <a:p>
            <a:pPr lvl="2"/>
            <a:r>
              <a:rPr lang="en-US" dirty="0" err="1"/>
              <a:t>Dritte</a:t>
            </a:r>
            <a:r>
              <a:rPr lang="en-US" dirty="0"/>
              <a:t> </a:t>
            </a:r>
            <a:r>
              <a:rPr lang="en-US" dirty="0" err="1"/>
              <a:t>Ebene</a:t>
            </a:r>
            <a:endParaRPr lang="en-US" dirty="0"/>
          </a:p>
          <a:p>
            <a:pPr lvl="3"/>
            <a:r>
              <a:rPr lang="en-US" dirty="0" err="1"/>
              <a:t>Vierte</a:t>
            </a:r>
            <a:r>
              <a:rPr lang="en-US" dirty="0"/>
              <a:t> </a:t>
            </a:r>
            <a:r>
              <a:rPr lang="en-US" dirty="0" err="1"/>
              <a:t>Ebene</a:t>
            </a:r>
            <a:endParaRPr lang="en-US" dirty="0"/>
          </a:p>
          <a:p>
            <a:pPr lvl="4"/>
            <a:r>
              <a:rPr lang="en-US" dirty="0" err="1"/>
              <a:t>Fünfte</a:t>
            </a:r>
            <a:r>
              <a:rPr lang="en-US" dirty="0"/>
              <a:t> </a:t>
            </a:r>
            <a:r>
              <a:rPr lang="en-US" dirty="0" err="1"/>
              <a:t>Ebene</a:t>
            </a:r>
            <a:endParaRPr lang="en-US" dirty="0"/>
          </a:p>
        </p:txBody>
      </p:sp>
      <p:sp>
        <p:nvSpPr>
          <p:cNvPr id="1036" name="Rectangle 12"/>
          <p:cNvSpPr>
            <a:spLocks noChangeArrowheads="1"/>
          </p:cNvSpPr>
          <p:nvPr userDrawn="1"/>
        </p:nvSpPr>
        <p:spPr bwMode="auto">
          <a:xfrm>
            <a:off x="0" y="671513"/>
            <a:ext cx="9144000" cy="570865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defRPr/>
            </a:pPr>
            <a:endParaRPr lang="de-DE" dirty="0">
              <a:latin typeface="Arial"/>
              <a:ea typeface="Arial"/>
              <a:cs typeface="Arial"/>
            </a:endParaRPr>
          </a:p>
        </p:txBody>
      </p:sp>
      <p:sp>
        <p:nvSpPr>
          <p:cNvPr id="11" name="Rectangle 10"/>
          <p:cNvSpPr/>
          <p:nvPr userDrawn="1"/>
        </p:nvSpPr>
        <p:spPr bwMode="auto">
          <a:xfrm>
            <a:off x="0" y="649287"/>
            <a:ext cx="9144000" cy="84137"/>
          </a:xfrm>
          <a:prstGeom prst="rect">
            <a:avLst/>
          </a:prstGeom>
          <a:gradFill>
            <a:gsLst>
              <a:gs pos="100000">
                <a:schemeClr val="accent4">
                  <a:tint val="37000"/>
                  <a:satMod val="300000"/>
                </a:schemeClr>
              </a:gs>
              <a:gs pos="0">
                <a:schemeClr val="bg1">
                  <a:lumMod val="95000"/>
                </a:schemeClr>
              </a:gs>
            </a:gsLst>
          </a:gradFill>
          <a:ln>
            <a:solidFill>
              <a:schemeClr val="bg2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>
            <a:prstTxWarp prst="textNoShape">
              <a:avLst/>
            </a:prstTxWarp>
          </a:bodyPr>
          <a:lstStyle/>
          <a:p>
            <a:pPr marL="342900" indent="-342900" algn="l" eaLnBrk="1" hangingPunct="1">
              <a:spcBef>
                <a:spcPct val="20000"/>
              </a:spcBef>
              <a:buFontTx/>
              <a:buChar char="•"/>
              <a:defRPr/>
            </a:pPr>
            <a:endParaRPr lang="de-DE" sz="160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8" name="Rectangle 7"/>
          <p:cNvSpPr/>
          <p:nvPr userDrawn="1"/>
        </p:nvSpPr>
        <p:spPr bwMode="auto">
          <a:xfrm>
            <a:off x="-3176" y="6375400"/>
            <a:ext cx="9144000" cy="482600"/>
          </a:xfrm>
          <a:prstGeom prst="rect">
            <a:avLst/>
          </a:prstGeom>
          <a:gradFill>
            <a:gsLst>
              <a:gs pos="23000">
                <a:srgbClr val="E4E4E4"/>
              </a:gs>
              <a:gs pos="100000">
                <a:srgbClr val="F8FBFF"/>
              </a:gs>
              <a:gs pos="0">
                <a:schemeClr val="bg1">
                  <a:lumMod val="85000"/>
                </a:schemeClr>
              </a:gs>
            </a:gsLst>
            <a:lin ang="5400000" scaled="0"/>
          </a:gradFill>
          <a:ln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>
            <a:prstTxWarp prst="textNoShape">
              <a:avLst/>
            </a:prstTxWarp>
          </a:bodyPr>
          <a:lstStyle/>
          <a:p>
            <a:pPr marL="342900" indent="-342900" algn="l" eaLnBrk="1" hangingPunct="1">
              <a:spcBef>
                <a:spcPct val="20000"/>
              </a:spcBef>
              <a:buFontTx/>
              <a:buChar char="•"/>
              <a:defRPr/>
            </a:pPr>
            <a:endParaRPr lang="de-DE" sz="1600" dirty="0">
              <a:latin typeface="Arial"/>
              <a:ea typeface="Arial"/>
              <a:cs typeface="Arial"/>
            </a:endParaRPr>
          </a:p>
        </p:txBody>
      </p:sp>
      <p:sp>
        <p:nvSpPr>
          <p:cNvPr id="134175" name="Rectangle 31"/>
          <p:cNvSpPr>
            <a:spLocks noChangeArrowheads="1"/>
          </p:cNvSpPr>
          <p:nvPr userDrawn="1">
            <p:custDataLst>
              <p:tags r:id="rId12"/>
            </p:custDataLst>
          </p:nvPr>
        </p:nvSpPr>
        <p:spPr bwMode="auto">
          <a:xfrm>
            <a:off x="61277" y="6444218"/>
            <a:ext cx="343103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rIns="0">
            <a:prstTxWarp prst="textNoShape">
              <a:avLst/>
            </a:prstTxWarp>
            <a:spAutoFit/>
          </a:bodyPr>
          <a:lstStyle/>
          <a:p>
            <a:pPr algn="l">
              <a:defRPr/>
            </a:pPr>
            <a:fld id="{6A113AA4-9849-FB42-8487-64854D6D9D95}" type="slidenum">
              <a:rPr lang="en-US" sz="1600">
                <a:solidFill>
                  <a:srgbClr val="004290"/>
                </a:solidFill>
                <a:latin typeface="Arial"/>
                <a:ea typeface="Arial"/>
                <a:cs typeface="Arial"/>
              </a:rPr>
              <a:pPr algn="l">
                <a:defRPr/>
              </a:pPr>
              <a:t>‹Nr.›</a:t>
            </a:fld>
            <a:endParaRPr lang="en-US" sz="1600" dirty="0">
              <a:solidFill>
                <a:srgbClr val="004290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10" name="Text Placeholder 2"/>
          <p:cNvSpPr txBox="1">
            <a:spLocks/>
          </p:cNvSpPr>
          <p:nvPr userDrawn="1"/>
        </p:nvSpPr>
        <p:spPr bwMode="auto">
          <a:xfrm>
            <a:off x="2065283" y="6372224"/>
            <a:ext cx="5013434" cy="485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342900" marR="0" lvl="0" indent="-342900" algn="ctr" defTabSz="914400" rtl="0" eaLnBrk="0" fontAlgn="base" latinLnBrk="0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418F"/>
              </a:buClr>
              <a:buSzTx/>
              <a:buFont typeface="Wingdings 2" pitchFamily="-106" charset="2"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/>
                <a:ea typeface="Arial"/>
                <a:cs typeface="Arial"/>
              </a:rPr>
              <a:t>Name(s) of author(s)</a:t>
            </a:r>
          </a:p>
        </p:txBody>
      </p:sp>
      <p:pic>
        <p:nvPicPr>
          <p:cNvPr id="12" name="Picture 11" descr="rwth_comsys_bild_cmyk.pdf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7233" y="6409415"/>
            <a:ext cx="2030415" cy="39617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992" r:id="rId1"/>
    <p:sldLayoutId id="2147483993" r:id="rId2"/>
    <p:sldLayoutId id="2147483994" r:id="rId3"/>
    <p:sldLayoutId id="2147483995" r:id="rId4"/>
    <p:sldLayoutId id="2147483989" r:id="rId5"/>
    <p:sldLayoutId id="2147483990" r:id="rId6"/>
    <p:sldLayoutId id="2147483991" r:id="rId7"/>
    <p:sldLayoutId id="2147483997" r:id="rId8"/>
    <p:sldLayoutId id="2147483996" r:id="rId9"/>
  </p:sldLayoutIdLst>
  <p:transition/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+mj-lt"/>
          <a:ea typeface="Arial Unicode MS" pitchFamily="-108" charset="0"/>
          <a:cs typeface="Arial Unicode MS" pitchFamily="-108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rial Rounded MT Bold" pitchFamily="34" charset="0"/>
          <a:ea typeface="Arial Unicode MS" pitchFamily="-108" charset="0"/>
          <a:cs typeface="Arial Unicode MS" pitchFamily="-10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rial Rounded MT Bold" pitchFamily="34" charset="0"/>
          <a:ea typeface="Arial Unicode MS" pitchFamily="-108" charset="0"/>
          <a:cs typeface="Arial Unicode MS" pitchFamily="-10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rial Rounded MT Bold" pitchFamily="34" charset="0"/>
          <a:ea typeface="Arial Unicode MS" pitchFamily="-108" charset="0"/>
          <a:cs typeface="Arial Unicode MS" pitchFamily="-10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rial Rounded MT Bold" pitchFamily="34" charset="0"/>
          <a:ea typeface="Arial Unicode MS" pitchFamily="-108" charset="0"/>
          <a:cs typeface="Arial Unicode MS" pitchFamily="-108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2400">
          <a:solidFill>
            <a:srgbClr val="00418F"/>
          </a:solidFill>
          <a:latin typeface="Arial Rounded MT Bold" pitchFamily="34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2400">
          <a:solidFill>
            <a:srgbClr val="00418F"/>
          </a:solidFill>
          <a:latin typeface="Arial Rounded MT Bold" pitchFamily="34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2400">
          <a:solidFill>
            <a:srgbClr val="00418F"/>
          </a:solidFill>
          <a:latin typeface="Arial Rounded MT Bold" pitchFamily="34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2400">
          <a:solidFill>
            <a:srgbClr val="00418F"/>
          </a:solidFill>
          <a:latin typeface="Arial Rounded MT Bold" pitchFamily="34" charset="0"/>
        </a:defRPr>
      </a:lvl9pPr>
    </p:titleStyle>
    <p:bodyStyle>
      <a:lvl1pPr marL="342900" indent="-342900" algn="l" rtl="0" eaLnBrk="0" fontAlgn="base" hangingPunct="0">
        <a:lnSpc>
          <a:spcPct val="110000"/>
        </a:lnSpc>
        <a:spcBef>
          <a:spcPct val="20000"/>
        </a:spcBef>
        <a:spcAft>
          <a:spcPct val="0"/>
        </a:spcAft>
        <a:buClr>
          <a:srgbClr val="00418F"/>
        </a:buClr>
        <a:buFont typeface="Wingdings 2" pitchFamily="-106" charset="2"/>
        <a:buChar char=""/>
        <a:defRPr sz="2400">
          <a:solidFill>
            <a:schemeClr val="tx1"/>
          </a:solidFill>
          <a:latin typeface="Arial"/>
          <a:ea typeface="Arial"/>
          <a:cs typeface="Arial"/>
        </a:defRPr>
      </a:lvl1pPr>
      <a:lvl2pPr marL="742950" indent="-285750" algn="l" rtl="0" eaLnBrk="0" fontAlgn="base" hangingPunct="0">
        <a:lnSpc>
          <a:spcPct val="120000"/>
        </a:lnSpc>
        <a:spcBef>
          <a:spcPct val="20000"/>
        </a:spcBef>
        <a:spcAft>
          <a:spcPct val="0"/>
        </a:spcAft>
        <a:buClr>
          <a:srgbClr val="00418F"/>
        </a:buClr>
        <a:buFont typeface="Wingdings 3" pitchFamily="-106" charset="2"/>
        <a:buChar char=""/>
        <a:defRPr sz="2000">
          <a:solidFill>
            <a:schemeClr val="tx1"/>
          </a:solidFill>
          <a:latin typeface="Arial"/>
          <a:ea typeface="Arial"/>
          <a:cs typeface="Arial"/>
        </a:defRPr>
      </a:lvl2pPr>
      <a:lvl3pPr marL="1143000" indent="-228600" algn="l" rtl="0" eaLnBrk="0" fontAlgn="base" hangingPunct="0">
        <a:lnSpc>
          <a:spcPct val="120000"/>
        </a:lnSpc>
        <a:spcBef>
          <a:spcPct val="20000"/>
        </a:spcBef>
        <a:spcAft>
          <a:spcPct val="0"/>
        </a:spcAft>
        <a:buClr>
          <a:srgbClr val="00418F"/>
        </a:buClr>
        <a:buFont typeface="Wingdings 2" pitchFamily="-106" charset="2"/>
        <a:buChar char="¾"/>
        <a:defRPr>
          <a:solidFill>
            <a:schemeClr val="tx1"/>
          </a:solidFill>
          <a:latin typeface="Arial"/>
          <a:ea typeface="Arial"/>
          <a:cs typeface="Arial"/>
        </a:defRPr>
      </a:lvl3pPr>
      <a:lvl4pPr marL="1562100" indent="-228600" algn="l" rtl="0" eaLnBrk="0" fontAlgn="base" hangingPunct="0">
        <a:lnSpc>
          <a:spcPct val="120000"/>
        </a:lnSpc>
        <a:spcBef>
          <a:spcPct val="20000"/>
        </a:spcBef>
        <a:spcAft>
          <a:spcPct val="0"/>
        </a:spcAft>
        <a:buClr>
          <a:srgbClr val="00418F"/>
        </a:buClr>
        <a:buFont typeface="Wingdings 3" pitchFamily="-106" charset="2"/>
        <a:buChar char="¬"/>
        <a:defRPr>
          <a:solidFill>
            <a:schemeClr val="tx1"/>
          </a:solidFill>
          <a:latin typeface="Arial"/>
          <a:ea typeface="Arial"/>
          <a:cs typeface="Arial"/>
        </a:defRPr>
      </a:lvl4pPr>
      <a:lvl5pPr marL="1981200" indent="-228600" algn="l" rtl="0" eaLnBrk="0" fontAlgn="base" hangingPunct="0">
        <a:lnSpc>
          <a:spcPct val="120000"/>
        </a:lnSpc>
        <a:spcBef>
          <a:spcPct val="20000"/>
        </a:spcBef>
        <a:spcAft>
          <a:spcPct val="0"/>
        </a:spcAft>
        <a:buClr>
          <a:srgbClr val="00418F"/>
        </a:buClr>
        <a:buChar char="-"/>
        <a:defRPr>
          <a:solidFill>
            <a:schemeClr val="tx1"/>
          </a:solidFill>
          <a:latin typeface="Arial"/>
          <a:ea typeface="Arial"/>
          <a:cs typeface="Arial"/>
        </a:defRPr>
      </a:lvl5pPr>
      <a:lvl6pPr marL="2438400" indent="-228600" algn="l" rtl="0" eaLnBrk="0" fontAlgn="base" hangingPunct="0">
        <a:lnSpc>
          <a:spcPct val="120000"/>
        </a:lnSpc>
        <a:spcBef>
          <a:spcPct val="20000"/>
        </a:spcBef>
        <a:spcAft>
          <a:spcPct val="0"/>
        </a:spcAft>
        <a:buClr>
          <a:srgbClr val="00418F"/>
        </a:buClr>
        <a:buChar char="-"/>
        <a:defRPr>
          <a:solidFill>
            <a:schemeClr val="tx1"/>
          </a:solidFill>
          <a:latin typeface="Arial Unicode MS" pitchFamily="34" charset="-128"/>
        </a:defRPr>
      </a:lvl6pPr>
      <a:lvl7pPr marL="2895600" indent="-228600" algn="l" rtl="0" eaLnBrk="0" fontAlgn="base" hangingPunct="0">
        <a:lnSpc>
          <a:spcPct val="120000"/>
        </a:lnSpc>
        <a:spcBef>
          <a:spcPct val="20000"/>
        </a:spcBef>
        <a:spcAft>
          <a:spcPct val="0"/>
        </a:spcAft>
        <a:buClr>
          <a:srgbClr val="00418F"/>
        </a:buClr>
        <a:buChar char="-"/>
        <a:defRPr>
          <a:solidFill>
            <a:schemeClr val="tx1"/>
          </a:solidFill>
          <a:latin typeface="Arial Unicode MS" pitchFamily="34" charset="-128"/>
        </a:defRPr>
      </a:lvl7pPr>
      <a:lvl8pPr marL="3352800" indent="-228600" algn="l" rtl="0" eaLnBrk="0" fontAlgn="base" hangingPunct="0">
        <a:lnSpc>
          <a:spcPct val="120000"/>
        </a:lnSpc>
        <a:spcBef>
          <a:spcPct val="20000"/>
        </a:spcBef>
        <a:spcAft>
          <a:spcPct val="0"/>
        </a:spcAft>
        <a:buClr>
          <a:srgbClr val="00418F"/>
        </a:buClr>
        <a:buChar char="-"/>
        <a:defRPr>
          <a:solidFill>
            <a:schemeClr val="tx1"/>
          </a:solidFill>
          <a:latin typeface="Arial Unicode MS" pitchFamily="34" charset="-128"/>
        </a:defRPr>
      </a:lvl8pPr>
      <a:lvl9pPr marL="3810000" indent="-228600" algn="l" rtl="0" eaLnBrk="0" fontAlgn="base" hangingPunct="0">
        <a:lnSpc>
          <a:spcPct val="120000"/>
        </a:lnSpc>
        <a:spcBef>
          <a:spcPct val="20000"/>
        </a:spcBef>
        <a:spcAft>
          <a:spcPct val="0"/>
        </a:spcAft>
        <a:buClr>
          <a:srgbClr val="00418F"/>
        </a:buClr>
        <a:buChar char="-"/>
        <a:defRPr>
          <a:solidFill>
            <a:schemeClr val="tx1"/>
          </a:solidFill>
          <a:latin typeface="Arial Unicode MS" pitchFamily="34" charset="-128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5.jpe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 txBox="1">
            <a:spLocks/>
          </p:cNvSpPr>
          <p:nvPr/>
        </p:nvSpPr>
        <p:spPr bwMode="auto">
          <a:xfrm>
            <a:off x="528321" y="3712706"/>
            <a:ext cx="84328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418F"/>
              </a:buClr>
              <a:buSzTx/>
              <a:buFont typeface="Wingdings 2" pitchFamily="-106" charset="2"/>
              <a:buNone/>
              <a:tabLst/>
              <a:defRPr/>
            </a:pPr>
            <a:r>
              <a:rPr kumimoji="0" lang="de-DE" sz="2200" b="0" i="0" u="sng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Arial"/>
                <a:cs typeface="Arial"/>
              </a:rPr>
              <a:t>Andrei Ionita</a:t>
            </a:r>
          </a:p>
          <a:p>
            <a:pPr marL="342900" indent="-342900" algn="l">
              <a:lnSpc>
                <a:spcPct val="110000"/>
              </a:lnSpc>
              <a:spcBef>
                <a:spcPct val="20000"/>
              </a:spcBef>
              <a:buClr>
                <a:srgbClr val="00418F"/>
              </a:buClr>
              <a:defRPr/>
            </a:pPr>
            <a:r>
              <a:rPr lang="de-DE" sz="2200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Supervisors: </a:t>
            </a:r>
            <a:r>
              <a:rPr lang="de-DE" sz="2200" kern="0" dirty="0">
                <a:solidFill>
                  <a:schemeClr val="bg1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André Pomp (IMA), </a:t>
            </a:r>
            <a:r>
              <a:rPr lang="de-DE" sz="2200" kern="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Jó</a:t>
            </a:r>
            <a:r>
              <a:rPr lang="de-DE" sz="2200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de-DE" sz="2200" kern="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Agila</a:t>
            </a:r>
            <a:r>
              <a:rPr lang="de-DE" sz="2200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Bitsch Link</a:t>
            </a:r>
            <a:endParaRPr lang="de-DE" sz="2200" kern="0" dirty="0">
              <a:solidFill>
                <a:schemeClr val="bg1"/>
              </a:solidFill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418F"/>
              </a:buClr>
              <a:buSzTx/>
              <a:buFont typeface="Wingdings 2" pitchFamily="-106" charset="2"/>
              <a:buNone/>
              <a:tabLst/>
              <a:defRPr/>
            </a:pPr>
            <a:r>
              <a:rPr kumimoji="0" lang="de-DE" sz="22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Arial"/>
                <a:cs typeface="Arial"/>
              </a:rPr>
              <a:t> 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85750" y="1098772"/>
            <a:ext cx="8429625" cy="1873189"/>
          </a:xfrm>
        </p:spPr>
        <p:txBody>
          <a:bodyPr/>
          <a:lstStyle/>
          <a:p>
            <a:pPr algn="ctr"/>
            <a:r>
              <a:rPr lang="en-US" sz="3200" dirty="0">
                <a:ea typeface="Arial Unicode MS" pitchFamily="34" charset="-128"/>
              </a:rPr>
              <a:t>  Predicting Free Parking Spots using     </a:t>
            </a:r>
            <a:br>
              <a:rPr lang="en-US" sz="3200" dirty="0">
                <a:ea typeface="Arial Unicode MS" pitchFamily="34" charset="-128"/>
              </a:rPr>
            </a:br>
            <a:r>
              <a:rPr lang="en-US" sz="3200" dirty="0">
                <a:ea typeface="Arial Unicode MS" pitchFamily="34" charset="-128"/>
              </a:rPr>
              <a:t> Data Analytics and Machine Learning</a:t>
            </a:r>
            <a:r>
              <a:rPr lang="en-US" sz="3600" dirty="0">
                <a:ea typeface="Arial Unicode MS" pitchFamily="34" charset="-128"/>
              </a:rPr>
              <a:t>                       +                  +</a:t>
            </a:r>
          </a:p>
        </p:txBody>
      </p:sp>
      <p:pic>
        <p:nvPicPr>
          <p:cNvPr id="12" name="Grafik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2795" y="2284729"/>
            <a:ext cx="981362" cy="981362"/>
          </a:xfrm>
          <a:prstGeom prst="rect">
            <a:avLst/>
          </a:prstGeom>
        </p:spPr>
      </p:pic>
      <p:pic>
        <p:nvPicPr>
          <p:cNvPr id="14" name="Grafik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5170" y="2264345"/>
            <a:ext cx="1130784" cy="1001746"/>
          </a:xfrm>
          <a:prstGeom prst="rect">
            <a:avLst/>
          </a:prstGeom>
        </p:spPr>
      </p:pic>
      <p:pic>
        <p:nvPicPr>
          <p:cNvPr id="15" name="Grafik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4898" y="2226389"/>
            <a:ext cx="1679868" cy="1039702"/>
          </a:xfrm>
          <a:prstGeom prst="rect">
            <a:avLst/>
          </a:prstGeom>
        </p:spPr>
      </p:pic>
      <p:sp>
        <p:nvSpPr>
          <p:cNvPr id="16" name="TextBox 6"/>
          <p:cNvSpPr txBox="1"/>
          <p:nvPr/>
        </p:nvSpPr>
        <p:spPr>
          <a:xfrm>
            <a:off x="4736892" y="5963170"/>
            <a:ext cx="44026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600" dirty="0">
                <a:solidFill>
                  <a:schemeClr val="bg1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Aachen / Master Initial Talk, </a:t>
            </a:r>
            <a:r>
              <a:rPr lang="de-DE" sz="1600" dirty="0" err="1">
                <a:solidFill>
                  <a:schemeClr val="bg1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December</a:t>
            </a:r>
            <a:r>
              <a:rPr lang="de-DE" sz="1600" dirty="0">
                <a:solidFill>
                  <a:schemeClr val="bg1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 2016</a:t>
            </a: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 bwMode="auto">
          <a:xfrm>
            <a:off x="166688" y="103188"/>
            <a:ext cx="8756650" cy="4572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dirty="0">
                <a:ea typeface="Arial Unicode MS" pitchFamily="-110" charset="0"/>
                <a:cs typeface="Arial Unicode MS" pitchFamily="-110" charset="0"/>
              </a:rPr>
              <a:t>Backup: Model Construction</a:t>
            </a:r>
          </a:p>
        </p:txBody>
      </p:sp>
      <p:graphicFrame>
        <p:nvGraphicFramePr>
          <p:cNvPr id="13" name="Tabel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1103240"/>
              </p:ext>
            </p:extLst>
          </p:nvPr>
        </p:nvGraphicFramePr>
        <p:xfrm>
          <a:off x="638177" y="1396999"/>
          <a:ext cx="8020044" cy="29267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2073">
                  <a:extLst>
                    <a:ext uri="{9D8B030D-6E8A-4147-A177-3AD203B41FA5}">
                      <a16:colId xmlns:a16="http://schemas.microsoft.com/office/drawing/2014/main" val="1587224850"/>
                    </a:ext>
                  </a:extLst>
                </a:gridCol>
                <a:gridCol w="771525">
                  <a:extLst>
                    <a:ext uri="{9D8B030D-6E8A-4147-A177-3AD203B41FA5}">
                      <a16:colId xmlns:a16="http://schemas.microsoft.com/office/drawing/2014/main" val="737312107"/>
                    </a:ext>
                  </a:extLst>
                </a:gridCol>
                <a:gridCol w="1019175">
                  <a:extLst>
                    <a:ext uri="{9D8B030D-6E8A-4147-A177-3AD203B41FA5}">
                      <a16:colId xmlns:a16="http://schemas.microsoft.com/office/drawing/2014/main" val="2112863468"/>
                    </a:ext>
                  </a:extLst>
                </a:gridCol>
                <a:gridCol w="752475">
                  <a:extLst>
                    <a:ext uri="{9D8B030D-6E8A-4147-A177-3AD203B41FA5}">
                      <a16:colId xmlns:a16="http://schemas.microsoft.com/office/drawing/2014/main" val="941720033"/>
                    </a:ext>
                  </a:extLst>
                </a:gridCol>
                <a:gridCol w="1057275">
                  <a:extLst>
                    <a:ext uri="{9D8B030D-6E8A-4147-A177-3AD203B41FA5}">
                      <a16:colId xmlns:a16="http://schemas.microsoft.com/office/drawing/2014/main" val="2130258995"/>
                    </a:ext>
                  </a:extLst>
                </a:gridCol>
                <a:gridCol w="933450">
                  <a:extLst>
                    <a:ext uri="{9D8B030D-6E8A-4147-A177-3AD203B41FA5}">
                      <a16:colId xmlns:a16="http://schemas.microsoft.com/office/drawing/2014/main" val="3766754594"/>
                    </a:ext>
                  </a:extLst>
                </a:gridCol>
                <a:gridCol w="666750">
                  <a:extLst>
                    <a:ext uri="{9D8B030D-6E8A-4147-A177-3AD203B41FA5}">
                      <a16:colId xmlns:a16="http://schemas.microsoft.com/office/drawing/2014/main" val="1276457601"/>
                    </a:ext>
                  </a:extLst>
                </a:gridCol>
                <a:gridCol w="752475">
                  <a:extLst>
                    <a:ext uri="{9D8B030D-6E8A-4147-A177-3AD203B41FA5}">
                      <a16:colId xmlns:a16="http://schemas.microsoft.com/office/drawing/2014/main" val="2169706072"/>
                    </a:ext>
                  </a:extLst>
                </a:gridCol>
                <a:gridCol w="704846">
                  <a:extLst>
                    <a:ext uri="{9D8B030D-6E8A-4147-A177-3AD203B41FA5}">
                      <a16:colId xmlns:a16="http://schemas.microsoft.com/office/drawing/2014/main" val="4070438407"/>
                    </a:ext>
                  </a:extLst>
                </a:gridCol>
              </a:tblGrid>
              <a:tr h="1006503">
                <a:tc>
                  <a:txBody>
                    <a:bodyPr/>
                    <a:lstStyle/>
                    <a:p>
                      <a:r>
                        <a:rPr lang="de-DE" sz="1600" dirty="0"/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Holiday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Event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 err="1"/>
                        <a:t>Weather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Traffic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 err="1"/>
                        <a:t>Now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+30m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+ 1h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6922275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r>
                        <a:rPr lang="de-DE" sz="1600" dirty="0"/>
                        <a:t>01/06/2017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09:00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 err="1"/>
                        <a:t>no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 err="1"/>
                        <a:t>none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>
                          <a:solidFill>
                            <a:srgbClr val="00B050"/>
                          </a:solidFill>
                        </a:rPr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>
                          <a:solidFill>
                            <a:srgbClr val="00B050"/>
                          </a:solidFill>
                        </a:rPr>
                        <a:t>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7207408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r>
                        <a:rPr lang="de-DE" sz="1600" dirty="0"/>
                        <a:t>02/06/2017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18:30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 err="1"/>
                        <a:t>no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 err="1"/>
                        <a:t>small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>
                          <a:solidFill>
                            <a:srgbClr val="00B050"/>
                          </a:solidFill>
                        </a:rPr>
                        <a:t>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>
                          <a:solidFill>
                            <a:srgbClr val="00B050"/>
                          </a:solidFill>
                        </a:rPr>
                        <a:t>90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6546017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r>
                        <a:rPr lang="de-DE" sz="1600" dirty="0"/>
                        <a:t>0306/2017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12:00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 err="1"/>
                        <a:t>small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>
                          <a:solidFill>
                            <a:srgbClr val="00B050"/>
                          </a:solidFill>
                        </a:rPr>
                        <a:t>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>
                          <a:solidFill>
                            <a:srgbClr val="00B050"/>
                          </a:solidFill>
                        </a:rPr>
                        <a:t>85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8043388"/>
                  </a:ext>
                </a:extLst>
              </a:tr>
            </a:tbl>
          </a:graphicData>
        </a:graphic>
      </p:graphicFrame>
      <p:pic>
        <p:nvPicPr>
          <p:cNvPr id="14" name="Grafik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1713" y="2500110"/>
            <a:ext cx="471488" cy="47148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9" name="Grafik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3933" y="3186643"/>
            <a:ext cx="447048" cy="322725"/>
          </a:xfrm>
          <a:prstGeom prst="rect">
            <a:avLst/>
          </a:prstGeom>
        </p:spPr>
      </p:pic>
      <p:pic>
        <p:nvPicPr>
          <p:cNvPr id="20" name="Grafik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9417" y="3783873"/>
            <a:ext cx="461563" cy="438757"/>
          </a:xfrm>
          <a:prstGeom prst="rect">
            <a:avLst/>
          </a:prstGeom>
          <a:effectLst>
            <a:softEdge rad="12700"/>
          </a:effectLst>
        </p:spPr>
      </p:pic>
    </p:spTree>
    <p:extLst>
      <p:ext uri="{BB962C8B-B14F-4D97-AF65-F5344CB8AC3E}">
        <p14:creationId xmlns:p14="http://schemas.microsoft.com/office/powerpoint/2010/main" val="1408762681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1"/>
          <p:cNvSpPr>
            <a:spLocks noGrp="1"/>
          </p:cNvSpPr>
          <p:nvPr>
            <p:ph type="title"/>
          </p:nvPr>
        </p:nvSpPr>
        <p:spPr>
          <a:xfrm>
            <a:off x="166688" y="103188"/>
            <a:ext cx="8756650" cy="457200"/>
          </a:xfrm>
        </p:spPr>
        <p:txBody>
          <a:bodyPr/>
          <a:lstStyle/>
          <a:p>
            <a:r>
              <a:rPr lang="de-DE" dirty="0"/>
              <a:t>Back-up: </a:t>
            </a:r>
            <a:r>
              <a:rPr lang="de-DE" dirty="0" err="1"/>
              <a:t>Related</a:t>
            </a:r>
            <a:r>
              <a:rPr lang="de-DE" dirty="0"/>
              <a:t> Work</a:t>
            </a:r>
          </a:p>
        </p:txBody>
      </p:sp>
      <p:sp>
        <p:nvSpPr>
          <p:cNvPr id="11" name="Inhaltsplatzhalter 2"/>
          <p:cNvSpPr>
            <a:spLocks noGrp="1"/>
          </p:cNvSpPr>
          <p:nvPr>
            <p:ph sz="quarter" idx="10"/>
          </p:nvPr>
        </p:nvSpPr>
        <p:spPr>
          <a:xfrm>
            <a:off x="73474" y="769377"/>
            <a:ext cx="8890394" cy="5922248"/>
          </a:xfrm>
        </p:spPr>
        <p:txBody>
          <a:bodyPr/>
          <a:lstStyle/>
          <a:p>
            <a:r>
              <a:rPr lang="de-DE" dirty="0"/>
              <a:t>Focus on </a:t>
            </a:r>
            <a:r>
              <a:rPr lang="de-DE" dirty="0" err="1"/>
              <a:t>hardware</a:t>
            </a:r>
            <a:endParaRPr lang="de-DE" dirty="0"/>
          </a:p>
          <a:p>
            <a:pPr lvl="1"/>
            <a:r>
              <a:rPr lang="de-DE" dirty="0"/>
              <a:t>Sensors in </a:t>
            </a:r>
            <a:r>
              <a:rPr lang="de-DE" dirty="0" err="1"/>
              <a:t>cars</a:t>
            </a:r>
            <a:endParaRPr lang="de-DE" dirty="0"/>
          </a:p>
          <a:p>
            <a:pPr lvl="1"/>
            <a:r>
              <a:rPr lang="de-DE" dirty="0" err="1"/>
              <a:t>Insufficient</a:t>
            </a:r>
            <a:r>
              <a:rPr lang="de-DE" dirty="0"/>
              <a:t> </a:t>
            </a:r>
            <a:r>
              <a:rPr lang="de-DE" dirty="0" err="1"/>
              <a:t>sensor</a:t>
            </a:r>
            <a:r>
              <a:rPr lang="de-DE" dirty="0"/>
              <a:t> </a:t>
            </a:r>
            <a:r>
              <a:rPr lang="de-DE" dirty="0" err="1"/>
              <a:t>data</a:t>
            </a:r>
            <a:endParaRPr lang="de-DE" dirty="0"/>
          </a:p>
          <a:p>
            <a:pPr lvl="1"/>
            <a:endParaRPr lang="de-DE" dirty="0"/>
          </a:p>
          <a:p>
            <a:r>
              <a:rPr lang="de-DE" dirty="0"/>
              <a:t>Focus on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source</a:t>
            </a:r>
            <a:endParaRPr lang="de-DE" dirty="0"/>
          </a:p>
          <a:p>
            <a:pPr lvl="1"/>
            <a:r>
              <a:rPr lang="de-DE" dirty="0" err="1"/>
              <a:t>Insufficient</a:t>
            </a:r>
            <a:r>
              <a:rPr lang="de-DE" dirty="0"/>
              <a:t> </a:t>
            </a:r>
            <a:r>
              <a:rPr lang="de-DE" dirty="0" err="1"/>
              <a:t>historical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</a:p>
          <a:p>
            <a:pPr lvl="1"/>
            <a:r>
              <a:rPr lang="de-DE" dirty="0"/>
              <a:t>On-Site </a:t>
            </a:r>
            <a:r>
              <a:rPr lang="de-DE" dirty="0" err="1"/>
              <a:t>collection</a:t>
            </a:r>
            <a:r>
              <a:rPr lang="de-DE" dirty="0"/>
              <a:t> </a:t>
            </a:r>
            <a:r>
              <a:rPr lang="de-DE" dirty="0" err="1"/>
              <a:t>too</a:t>
            </a:r>
            <a:r>
              <a:rPr lang="de-DE" dirty="0"/>
              <a:t> </a:t>
            </a:r>
            <a:r>
              <a:rPr lang="de-DE" dirty="0" err="1"/>
              <a:t>inexact</a:t>
            </a:r>
            <a:endParaRPr lang="de-DE" dirty="0"/>
          </a:p>
          <a:p>
            <a:pPr marL="457200" lvl="1" indent="0">
              <a:buNone/>
            </a:pPr>
            <a:endParaRPr lang="de-DE" dirty="0"/>
          </a:p>
          <a:p>
            <a:pPr marL="400050"/>
            <a:r>
              <a:rPr lang="de-DE" dirty="0"/>
              <a:t>Focus on </a:t>
            </a:r>
            <a:r>
              <a:rPr lang="de-DE" dirty="0" err="1"/>
              <a:t>sites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supply</a:t>
            </a:r>
            <a:endParaRPr lang="de-DE" dirty="0"/>
          </a:p>
          <a:p>
            <a:pPr marL="800100" lvl="1"/>
            <a:r>
              <a:rPr lang="de-DE" dirty="0"/>
              <a:t> </a:t>
            </a: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attempts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extrapolate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areas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data</a:t>
            </a:r>
            <a:endParaRPr lang="de-DE" dirty="0"/>
          </a:p>
          <a:p>
            <a:pPr marL="800100" lvl="1"/>
            <a:endParaRPr lang="de-DE" dirty="0"/>
          </a:p>
          <a:p>
            <a:pPr lvl="1"/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0102037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/>
          <p:cNvSpPr>
            <a:spLocks noGrp="1"/>
          </p:cNvSpPr>
          <p:nvPr>
            <p:ph type="title"/>
          </p:nvPr>
        </p:nvSpPr>
        <p:spPr bwMode="auto">
          <a:xfrm>
            <a:off x="166688" y="103188"/>
            <a:ext cx="8756650" cy="4572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de-DE" dirty="0">
                <a:ea typeface="Arial Unicode MS" pitchFamily="-110" charset="0"/>
                <a:cs typeface="Arial Unicode MS" pitchFamily="-110" charset="0"/>
              </a:rPr>
              <a:t>Motivation</a:t>
            </a:r>
          </a:p>
        </p:txBody>
      </p:sp>
      <p:sp>
        <p:nvSpPr>
          <p:cNvPr id="26" name="Content Placeholder 2"/>
          <p:cNvSpPr>
            <a:spLocks noGrp="1"/>
          </p:cNvSpPr>
          <p:nvPr>
            <p:ph sz="quarter" idx="10"/>
          </p:nvPr>
        </p:nvSpPr>
        <p:spPr>
          <a:xfrm>
            <a:off x="73025" y="769938"/>
            <a:ext cx="8891588" cy="5921375"/>
          </a:xfrm>
        </p:spPr>
        <p:txBody>
          <a:bodyPr/>
          <a:lstStyle/>
          <a:p>
            <a:r>
              <a:rPr lang="en-US" dirty="0">
                <a:ea typeface="Arial Unicode MS" pitchFamily="-110" charset="0"/>
                <a:cs typeface="Arial Unicode MS" pitchFamily="-110" charset="0"/>
              </a:rPr>
              <a:t>Problem: Finding a parking spot takes a long time</a:t>
            </a:r>
          </a:p>
          <a:p>
            <a:pPr lvl="1"/>
            <a:r>
              <a:rPr lang="en-US" dirty="0">
                <a:ea typeface="Arial Unicode MS" pitchFamily="-110" charset="0"/>
                <a:cs typeface="Arial Unicode MS" pitchFamily="-110" charset="0"/>
              </a:rPr>
              <a:t>pollutes the environment</a:t>
            </a:r>
          </a:p>
          <a:p>
            <a:pPr lvl="1"/>
            <a:r>
              <a:rPr lang="en-US" dirty="0">
                <a:ea typeface="Arial Unicode MS" pitchFamily="-110" charset="0"/>
                <a:cs typeface="Arial Unicode MS" pitchFamily="-110" charset="0"/>
              </a:rPr>
              <a:t>causes unnecessary traffic</a:t>
            </a:r>
          </a:p>
          <a:p>
            <a:pPr lvl="1"/>
            <a:endParaRPr lang="en-US" dirty="0">
              <a:ea typeface="Arial Unicode MS" pitchFamily="-110" charset="0"/>
              <a:cs typeface="Arial Unicode MS" pitchFamily="-110" charset="0"/>
            </a:endParaRPr>
          </a:p>
          <a:p>
            <a:r>
              <a:rPr lang="en-US" dirty="0">
                <a:ea typeface="Arial Unicode MS" pitchFamily="-110" charset="0"/>
                <a:cs typeface="Arial Unicode MS" pitchFamily="-110" charset="0"/>
              </a:rPr>
              <a:t>Ideal: Information about nearby parking occupancy rates</a:t>
            </a:r>
          </a:p>
          <a:p>
            <a:pPr lvl="1"/>
            <a:r>
              <a:rPr lang="en-US" dirty="0">
                <a:ea typeface="Arial Unicode MS" pitchFamily="-110" charset="0"/>
                <a:cs typeface="Arial Unicode MS" pitchFamily="-110" charset="0"/>
              </a:rPr>
              <a:t>Real-time</a:t>
            </a:r>
          </a:p>
          <a:p>
            <a:pPr lvl="1"/>
            <a:r>
              <a:rPr lang="en-US" dirty="0">
                <a:ea typeface="Arial Unicode MS" pitchFamily="-110" charset="0"/>
                <a:cs typeface="Arial Unicode MS" pitchFamily="-110" charset="0"/>
              </a:rPr>
              <a:t>Before departure!</a:t>
            </a:r>
          </a:p>
          <a:p>
            <a:pPr marL="0" indent="0">
              <a:buNone/>
            </a:pPr>
            <a:endParaRPr lang="en-US" dirty="0">
              <a:ea typeface="Arial Unicode MS" pitchFamily="-110" charset="0"/>
              <a:cs typeface="Arial Unicode MS" pitchFamily="-110" charset="0"/>
            </a:endParaRPr>
          </a:p>
          <a:p>
            <a:r>
              <a:rPr lang="en-US" dirty="0">
                <a:ea typeface="Arial Unicode MS" pitchFamily="-110" charset="0"/>
                <a:cs typeface="Arial Unicode MS" pitchFamily="-110" charset="0"/>
              </a:rPr>
              <a:t>Starting points</a:t>
            </a:r>
          </a:p>
          <a:p>
            <a:pPr lvl="1"/>
            <a:r>
              <a:rPr lang="en-US" dirty="0">
                <a:ea typeface="Arial Unicode MS" pitchFamily="-110" charset="0"/>
                <a:cs typeface="Arial Unicode MS" pitchFamily="-110" charset="0"/>
              </a:rPr>
              <a:t>Recurring patterns in parking occupancy </a:t>
            </a:r>
          </a:p>
          <a:p>
            <a:pPr lvl="1"/>
            <a:r>
              <a:rPr lang="en-US" dirty="0">
                <a:ea typeface="Arial Unicode MS" pitchFamily="-110" charset="0"/>
                <a:cs typeface="Arial Unicode MS" pitchFamily="-110" charset="0"/>
              </a:rPr>
              <a:t>Detect influencing factors in parking landscape</a:t>
            </a:r>
          </a:p>
          <a:p>
            <a:pPr lvl="1"/>
            <a:endParaRPr lang="en-US" dirty="0">
              <a:ea typeface="Arial Unicode MS" pitchFamily="-110" charset="0"/>
              <a:cs typeface="Arial Unicode MS" pitchFamily="-110" charset="0"/>
            </a:endParaRPr>
          </a:p>
        </p:txBody>
      </p:sp>
      <p:pic>
        <p:nvPicPr>
          <p:cNvPr id="27" name="Grafik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5539" y="906163"/>
            <a:ext cx="1447799" cy="1447799"/>
          </a:xfrm>
          <a:prstGeom prst="rect">
            <a:avLst/>
          </a:prstGeom>
        </p:spPr>
      </p:pic>
      <p:pic>
        <p:nvPicPr>
          <p:cNvPr id="28" name="Grafik 2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424" y="4398716"/>
            <a:ext cx="2564189" cy="1544884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sz="quarter" idx="10"/>
          </p:nvPr>
        </p:nvSpPr>
        <p:spPr>
          <a:xfrm>
            <a:off x="73025" y="769938"/>
            <a:ext cx="8891588" cy="5921375"/>
          </a:xfrm>
        </p:spPr>
        <p:txBody>
          <a:bodyPr/>
          <a:lstStyle/>
          <a:p>
            <a:r>
              <a:rPr lang="en-US" dirty="0">
                <a:ea typeface="Arial Unicode MS" pitchFamily="-110" charset="0"/>
                <a:cs typeface="Arial Unicode MS" pitchFamily="-110" charset="0"/>
              </a:rPr>
              <a:t>Develop application for parking queries</a:t>
            </a:r>
          </a:p>
          <a:p>
            <a:pPr lvl="1"/>
            <a:r>
              <a:rPr lang="en-US" dirty="0">
                <a:ea typeface="Arial Unicode MS" pitchFamily="-110" charset="0"/>
                <a:cs typeface="Arial Unicode MS" pitchFamily="-110" charset="0"/>
              </a:rPr>
              <a:t>Vision: back-end for in-car mobile apps</a:t>
            </a:r>
          </a:p>
          <a:p>
            <a:pPr lvl="1"/>
            <a:r>
              <a:rPr lang="en-US" dirty="0">
                <a:ea typeface="Arial Unicode MS" pitchFamily="-110" charset="0"/>
                <a:cs typeface="Arial Unicode MS" pitchFamily="-110" charset="0"/>
              </a:rPr>
              <a:t>Simple query: return nearby locations with free spots</a:t>
            </a:r>
          </a:p>
          <a:p>
            <a:pPr marL="0" indent="0">
              <a:buNone/>
            </a:pPr>
            <a:endParaRPr lang="en-US" dirty="0">
              <a:ea typeface="Arial Unicode MS" pitchFamily="-110" charset="0"/>
              <a:cs typeface="Arial Unicode MS" pitchFamily="-110" charset="0"/>
            </a:endParaRPr>
          </a:p>
          <a:p>
            <a:r>
              <a:rPr lang="en-US" dirty="0">
                <a:ea typeface="Arial Unicode MS" pitchFamily="-110" charset="0"/>
                <a:cs typeface="Arial Unicode MS" pitchFamily="-110" charset="0"/>
              </a:rPr>
              <a:t>Build machine learning models for forecasting</a:t>
            </a:r>
          </a:p>
          <a:p>
            <a:pPr lvl="1"/>
            <a:r>
              <a:rPr lang="en-US" dirty="0">
                <a:ea typeface="Arial Unicode MS" pitchFamily="-110" charset="0"/>
                <a:cs typeface="Arial Unicode MS" pitchFamily="-110" charset="0"/>
              </a:rPr>
              <a:t>Based on current free spots + contextual data</a:t>
            </a:r>
          </a:p>
          <a:p>
            <a:pPr lvl="1"/>
            <a:r>
              <a:rPr lang="en-US" dirty="0">
                <a:ea typeface="Arial Unicode MS" pitchFamily="-110" charset="0"/>
                <a:cs typeface="Arial Unicode MS" pitchFamily="-110" charset="0"/>
              </a:rPr>
              <a:t>Events, Weather, Traffic</a:t>
            </a:r>
          </a:p>
          <a:p>
            <a:pPr marL="457200" lvl="1" indent="0">
              <a:buNone/>
            </a:pPr>
            <a:endParaRPr lang="en-US" dirty="0">
              <a:ea typeface="Arial Unicode MS" pitchFamily="-110" charset="0"/>
              <a:cs typeface="Arial Unicode MS" pitchFamily="-110" charset="0"/>
            </a:endParaRPr>
          </a:p>
          <a:p>
            <a:r>
              <a:rPr lang="en-US" dirty="0">
                <a:ea typeface="Arial Unicode MS" pitchFamily="-110" charset="0"/>
                <a:cs typeface="Arial Unicode MS" pitchFamily="-110" charset="0"/>
              </a:rPr>
              <a:t>Transfer models to locations with less data</a:t>
            </a:r>
          </a:p>
          <a:p>
            <a:pPr lvl="1"/>
            <a:r>
              <a:rPr lang="en-US" dirty="0">
                <a:ea typeface="Arial Unicode MS" pitchFamily="-110" charset="0"/>
                <a:cs typeface="Arial Unicode MS" pitchFamily="-110" charset="0"/>
              </a:rPr>
              <a:t>Based on similar parking providers</a:t>
            </a:r>
          </a:p>
          <a:p>
            <a:pPr lvl="1"/>
            <a:r>
              <a:rPr lang="en-US" dirty="0">
                <a:ea typeface="Arial Unicode MS" pitchFamily="-110" charset="0"/>
                <a:cs typeface="Arial Unicode MS" pitchFamily="-110" charset="0"/>
              </a:rPr>
              <a:t>Schools, Offices, Restaurants, etc.</a:t>
            </a:r>
          </a:p>
          <a:p>
            <a:pPr lvl="1"/>
            <a:endParaRPr lang="en-US" dirty="0">
              <a:ea typeface="Arial Unicode MS" pitchFamily="-110" charset="0"/>
              <a:cs typeface="Arial Unicode MS" pitchFamily="-110" charset="0"/>
            </a:endParaRPr>
          </a:p>
          <a:p>
            <a:pPr marL="457200" lvl="1" indent="0">
              <a:buNone/>
            </a:pPr>
            <a:endParaRPr lang="en-US" dirty="0">
              <a:ea typeface="Arial Unicode MS" pitchFamily="-110" charset="0"/>
              <a:cs typeface="Arial Unicode MS" pitchFamily="-110" charset="0"/>
            </a:endParaRPr>
          </a:p>
          <a:p>
            <a:endParaRPr lang="en-US" dirty="0">
              <a:ea typeface="Arial Unicode MS" pitchFamily="-110" charset="0"/>
              <a:cs typeface="Arial Unicode MS" pitchFamily="-110" charset="0"/>
            </a:endParaRPr>
          </a:p>
          <a:p>
            <a:pPr marL="457200" lvl="1" indent="0">
              <a:buNone/>
            </a:pPr>
            <a:endParaRPr lang="en-US" dirty="0">
              <a:ea typeface="Arial Unicode MS" pitchFamily="-110" charset="0"/>
              <a:cs typeface="Arial Unicode MS" pitchFamily="-110" charset="0"/>
            </a:endParaRPr>
          </a:p>
          <a:p>
            <a:endParaRPr lang="en-US" dirty="0">
              <a:ea typeface="Arial Unicode MS" pitchFamily="-110" charset="0"/>
              <a:cs typeface="Arial Unicode MS" pitchFamily="-110" charset="0"/>
            </a:endParaRP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9422" y="842894"/>
            <a:ext cx="1990719" cy="1709422"/>
          </a:xfrm>
          <a:prstGeom prst="rect">
            <a:avLst/>
          </a:prstGeom>
        </p:spPr>
      </p:pic>
      <p:sp>
        <p:nvSpPr>
          <p:cNvPr id="10" name="Sprechblase: rechteckig 9"/>
          <p:cNvSpPr/>
          <p:nvPr/>
        </p:nvSpPr>
        <p:spPr bwMode="auto">
          <a:xfrm>
            <a:off x="7300155" y="4300104"/>
            <a:ext cx="470607" cy="405540"/>
          </a:xfrm>
          <a:prstGeom prst="wedgeRectCallou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6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78%</a:t>
            </a:r>
            <a:endParaRPr kumimoji="0" lang="de-DE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1" name="Gerader Verbinder 10"/>
          <p:cNvCxnSpPr/>
          <p:nvPr/>
        </p:nvCxnSpPr>
        <p:spPr bwMode="auto">
          <a:xfrm>
            <a:off x="7139787" y="4603503"/>
            <a:ext cx="0" cy="169788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Gerader Verbinder 11"/>
          <p:cNvCxnSpPr/>
          <p:nvPr/>
        </p:nvCxnSpPr>
        <p:spPr bwMode="auto">
          <a:xfrm>
            <a:off x="6719064" y="4851011"/>
            <a:ext cx="571500" cy="9523"/>
          </a:xfrm>
          <a:prstGeom prst="line">
            <a:avLst/>
          </a:prstGeom>
          <a:solidFill>
            <a:srgbClr val="EAEAEA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13" name="Grafik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8837" y="4882217"/>
            <a:ext cx="247787" cy="249450"/>
          </a:xfrm>
          <a:prstGeom prst="rect">
            <a:avLst/>
          </a:prstGeom>
        </p:spPr>
      </p:pic>
      <p:cxnSp>
        <p:nvCxnSpPr>
          <p:cNvPr id="14" name="Gerader Verbinder 13"/>
          <p:cNvCxnSpPr/>
          <p:nvPr/>
        </p:nvCxnSpPr>
        <p:spPr bwMode="auto">
          <a:xfrm>
            <a:off x="6682892" y="5139209"/>
            <a:ext cx="571500" cy="9523"/>
          </a:xfrm>
          <a:prstGeom prst="line">
            <a:avLst/>
          </a:prstGeom>
          <a:solidFill>
            <a:srgbClr val="EAEAEA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" name="Gerader Verbinder 14"/>
          <p:cNvCxnSpPr/>
          <p:nvPr/>
        </p:nvCxnSpPr>
        <p:spPr bwMode="auto">
          <a:xfrm>
            <a:off x="6682892" y="5432293"/>
            <a:ext cx="571500" cy="9523"/>
          </a:xfrm>
          <a:prstGeom prst="line">
            <a:avLst/>
          </a:prstGeom>
          <a:solidFill>
            <a:srgbClr val="EAEAEA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" name="Gerader Verbinder 15"/>
          <p:cNvCxnSpPr/>
          <p:nvPr/>
        </p:nvCxnSpPr>
        <p:spPr bwMode="auto">
          <a:xfrm>
            <a:off x="6682892" y="5763088"/>
            <a:ext cx="571500" cy="9523"/>
          </a:xfrm>
          <a:prstGeom prst="line">
            <a:avLst/>
          </a:prstGeom>
          <a:solidFill>
            <a:srgbClr val="EAEAEA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7" name="Gerader Verbinder 16"/>
          <p:cNvCxnSpPr/>
          <p:nvPr/>
        </p:nvCxnSpPr>
        <p:spPr bwMode="auto">
          <a:xfrm>
            <a:off x="6695858" y="6093879"/>
            <a:ext cx="571500" cy="9523"/>
          </a:xfrm>
          <a:prstGeom prst="line">
            <a:avLst/>
          </a:prstGeom>
          <a:solidFill>
            <a:srgbClr val="EAEAEA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9" name="Textfeld 18"/>
          <p:cNvSpPr txBox="1"/>
          <p:nvPr/>
        </p:nvSpPr>
        <p:spPr>
          <a:xfrm>
            <a:off x="6719064" y="5113475"/>
            <a:ext cx="4838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P</a:t>
            </a:r>
            <a:r>
              <a:rPr lang="de-DE" sz="1600" baseline="-250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1</a:t>
            </a:r>
            <a:endParaRPr lang="de-DE" sz="2000" baseline="-2500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rier New" panose="02070309020205020404" pitchFamily="49" charset="0"/>
              <a:ea typeface="Verdana" panose="020B0604030504040204" pitchFamily="34" charset="0"/>
              <a:cs typeface="Courier New" panose="02070309020205020404" pitchFamily="49" charset="0"/>
            </a:endParaRPr>
          </a:p>
        </p:txBody>
      </p:sp>
      <p:sp>
        <p:nvSpPr>
          <p:cNvPr id="21" name="Textfeld 20"/>
          <p:cNvSpPr txBox="1"/>
          <p:nvPr/>
        </p:nvSpPr>
        <p:spPr>
          <a:xfrm>
            <a:off x="6704414" y="5447540"/>
            <a:ext cx="4838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P</a:t>
            </a:r>
            <a:r>
              <a:rPr lang="de-DE" sz="1600" baseline="-250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1</a:t>
            </a:r>
            <a:endParaRPr lang="de-DE" sz="2000" baseline="-2500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rier New" panose="02070309020205020404" pitchFamily="49" charset="0"/>
              <a:ea typeface="Verdana" panose="020B0604030504040204" pitchFamily="34" charset="0"/>
              <a:cs typeface="Courier New" panose="02070309020205020404" pitchFamily="49" charset="0"/>
            </a:endParaRPr>
          </a:p>
        </p:txBody>
      </p:sp>
      <p:sp>
        <p:nvSpPr>
          <p:cNvPr id="22" name="Textfeld 21"/>
          <p:cNvSpPr txBox="1"/>
          <p:nvPr/>
        </p:nvSpPr>
        <p:spPr>
          <a:xfrm>
            <a:off x="6711739" y="5770710"/>
            <a:ext cx="4838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P</a:t>
            </a:r>
            <a:r>
              <a:rPr lang="de-DE" sz="1600" baseline="-250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1</a:t>
            </a:r>
            <a:endParaRPr lang="de-DE" sz="2000" baseline="-2500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rier New" panose="02070309020205020404" pitchFamily="49" charset="0"/>
              <a:ea typeface="Verdana" panose="020B0604030504040204" pitchFamily="34" charset="0"/>
              <a:cs typeface="Courier New" panose="02070309020205020404" pitchFamily="49" charset="0"/>
            </a:endParaRPr>
          </a:p>
        </p:txBody>
      </p:sp>
      <p:sp>
        <p:nvSpPr>
          <p:cNvPr id="25" name="Sprechblase: rechteckig 24"/>
          <p:cNvSpPr/>
          <p:nvPr/>
        </p:nvSpPr>
        <p:spPr bwMode="auto">
          <a:xfrm>
            <a:off x="8509534" y="4301946"/>
            <a:ext cx="470607" cy="405540"/>
          </a:xfrm>
          <a:prstGeom prst="wedgeRectCallou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</a:t>
            </a:r>
            <a:endParaRPr kumimoji="0" lang="de-DE" sz="1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29" name="Gerader Verbinder 28"/>
          <p:cNvCxnSpPr/>
          <p:nvPr/>
        </p:nvCxnSpPr>
        <p:spPr bwMode="auto">
          <a:xfrm>
            <a:off x="8375973" y="4632078"/>
            <a:ext cx="0" cy="169788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Textfeld 29"/>
          <p:cNvSpPr txBox="1"/>
          <p:nvPr/>
        </p:nvSpPr>
        <p:spPr>
          <a:xfrm>
            <a:off x="7987619" y="4850466"/>
            <a:ext cx="4838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P</a:t>
            </a:r>
            <a:r>
              <a:rPr lang="de-DE" sz="1600" baseline="-250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2</a:t>
            </a:r>
            <a:endParaRPr lang="de-DE" sz="2000" baseline="-2500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rier New" panose="02070309020205020404" pitchFamily="49" charset="0"/>
              <a:ea typeface="Verdana" panose="020B0604030504040204" pitchFamily="34" charset="0"/>
              <a:cs typeface="Courier New" panose="02070309020205020404" pitchFamily="49" charset="0"/>
            </a:endParaRPr>
          </a:p>
        </p:txBody>
      </p:sp>
      <p:sp>
        <p:nvSpPr>
          <p:cNvPr id="31" name="Textfeld 30"/>
          <p:cNvSpPr txBox="1"/>
          <p:nvPr/>
        </p:nvSpPr>
        <p:spPr>
          <a:xfrm>
            <a:off x="7972969" y="5147369"/>
            <a:ext cx="4838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P</a:t>
            </a:r>
            <a:r>
              <a:rPr lang="de-DE" sz="1600" baseline="-250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2</a:t>
            </a:r>
            <a:endParaRPr lang="de-DE" sz="2000" baseline="-2500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rier New" panose="02070309020205020404" pitchFamily="49" charset="0"/>
              <a:ea typeface="Verdana" panose="020B0604030504040204" pitchFamily="34" charset="0"/>
              <a:cs typeface="Courier New" panose="02070309020205020404" pitchFamily="49" charset="0"/>
            </a:endParaRPr>
          </a:p>
        </p:txBody>
      </p:sp>
      <p:sp>
        <p:nvSpPr>
          <p:cNvPr id="32" name="Textfeld 31"/>
          <p:cNvSpPr txBox="1"/>
          <p:nvPr/>
        </p:nvSpPr>
        <p:spPr>
          <a:xfrm>
            <a:off x="7996919" y="5438849"/>
            <a:ext cx="4838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P</a:t>
            </a:r>
            <a:r>
              <a:rPr lang="de-DE" sz="1600" baseline="-250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2</a:t>
            </a:r>
            <a:endParaRPr lang="de-DE" sz="2000" baseline="-2500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rier New" panose="02070309020205020404" pitchFamily="49" charset="0"/>
              <a:ea typeface="Verdana" panose="020B0604030504040204" pitchFamily="34" charset="0"/>
              <a:cs typeface="Courier New" panose="02070309020205020404" pitchFamily="49" charset="0"/>
            </a:endParaRPr>
          </a:p>
        </p:txBody>
      </p:sp>
      <p:pic>
        <p:nvPicPr>
          <p:cNvPr id="33" name="Grafik 3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0752" y="5812477"/>
            <a:ext cx="247787" cy="249450"/>
          </a:xfrm>
          <a:prstGeom prst="rect">
            <a:avLst/>
          </a:prstGeom>
        </p:spPr>
      </p:pic>
      <p:cxnSp>
        <p:nvCxnSpPr>
          <p:cNvPr id="34" name="Gerader Verbinder 33"/>
          <p:cNvCxnSpPr/>
          <p:nvPr/>
        </p:nvCxnSpPr>
        <p:spPr bwMode="auto">
          <a:xfrm>
            <a:off x="8010155" y="4851010"/>
            <a:ext cx="571500" cy="9523"/>
          </a:xfrm>
          <a:prstGeom prst="line">
            <a:avLst/>
          </a:prstGeom>
          <a:solidFill>
            <a:srgbClr val="EAEAEA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5" name="Gerader Verbinder 34"/>
          <p:cNvCxnSpPr/>
          <p:nvPr/>
        </p:nvCxnSpPr>
        <p:spPr bwMode="auto">
          <a:xfrm>
            <a:off x="8019086" y="5154592"/>
            <a:ext cx="571500" cy="9226"/>
          </a:xfrm>
          <a:prstGeom prst="line">
            <a:avLst/>
          </a:prstGeom>
          <a:solidFill>
            <a:srgbClr val="EAEAEA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6" name="Gerader Verbinder 35"/>
          <p:cNvCxnSpPr/>
          <p:nvPr/>
        </p:nvCxnSpPr>
        <p:spPr bwMode="auto">
          <a:xfrm>
            <a:off x="8057106" y="5452443"/>
            <a:ext cx="571500" cy="2784"/>
          </a:xfrm>
          <a:prstGeom prst="line">
            <a:avLst/>
          </a:prstGeom>
          <a:solidFill>
            <a:srgbClr val="EAEAEA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7" name="Gerader Verbinder 36"/>
          <p:cNvCxnSpPr/>
          <p:nvPr/>
        </p:nvCxnSpPr>
        <p:spPr bwMode="auto">
          <a:xfrm>
            <a:off x="8040461" y="5759906"/>
            <a:ext cx="571500" cy="9523"/>
          </a:xfrm>
          <a:prstGeom prst="line">
            <a:avLst/>
          </a:prstGeom>
          <a:solidFill>
            <a:srgbClr val="EAEAEA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8" name="Gerader Verbinder 37"/>
          <p:cNvCxnSpPr/>
          <p:nvPr/>
        </p:nvCxnSpPr>
        <p:spPr bwMode="auto">
          <a:xfrm>
            <a:off x="8057106" y="6099578"/>
            <a:ext cx="571500" cy="6739"/>
          </a:xfrm>
          <a:prstGeom prst="line">
            <a:avLst/>
          </a:prstGeom>
          <a:solidFill>
            <a:srgbClr val="EAEAEA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9" name="Title 1"/>
          <p:cNvSpPr>
            <a:spLocks noGrp="1"/>
          </p:cNvSpPr>
          <p:nvPr>
            <p:ph type="title"/>
          </p:nvPr>
        </p:nvSpPr>
        <p:spPr bwMode="auto">
          <a:xfrm>
            <a:off x="166688" y="103188"/>
            <a:ext cx="8756650" cy="4572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de-DE" dirty="0">
                <a:ea typeface="Arial Unicode MS" pitchFamily="-110" charset="0"/>
                <a:cs typeface="Arial Unicode MS" pitchFamily="-110" charset="0"/>
              </a:rPr>
              <a:t>Goals</a:t>
            </a:r>
          </a:p>
        </p:txBody>
      </p:sp>
    </p:spTree>
    <p:extLst>
      <p:ext uri="{BB962C8B-B14F-4D97-AF65-F5344CB8AC3E}">
        <p14:creationId xmlns:p14="http://schemas.microsoft.com/office/powerpoint/2010/main" val="417441691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  <p:bldP spid="10" grpId="0" animBg="1"/>
      <p:bldP spid="19" grpId="0"/>
      <p:bldP spid="21" grpId="0"/>
      <p:bldP spid="22" grpId="0"/>
      <p:bldP spid="25" grpId="0" animBg="1"/>
      <p:bldP spid="30" grpId="0"/>
      <p:bldP spid="31" grpId="0"/>
      <p:bldP spid="3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itle 1"/>
          <p:cNvSpPr>
            <a:spLocks noGrp="1"/>
          </p:cNvSpPr>
          <p:nvPr>
            <p:ph type="title"/>
          </p:nvPr>
        </p:nvSpPr>
        <p:spPr bwMode="auto">
          <a:xfrm>
            <a:off x="166688" y="103188"/>
            <a:ext cx="8756650" cy="4572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dirty="0">
                <a:ea typeface="Arial Unicode MS" pitchFamily="-110" charset="0"/>
                <a:cs typeface="Arial Unicode MS" pitchFamily="-110" charset="0"/>
              </a:rPr>
              <a:t>Approach (1/2)</a:t>
            </a:r>
          </a:p>
        </p:txBody>
      </p:sp>
      <p:sp>
        <p:nvSpPr>
          <p:cNvPr id="42" name="Content Placeholder 2"/>
          <p:cNvSpPr>
            <a:spLocks noGrp="1"/>
          </p:cNvSpPr>
          <p:nvPr>
            <p:ph sz="quarter" idx="10"/>
          </p:nvPr>
        </p:nvSpPr>
        <p:spPr>
          <a:xfrm>
            <a:off x="73025" y="769938"/>
            <a:ext cx="8891588" cy="5921375"/>
          </a:xfrm>
        </p:spPr>
        <p:txBody>
          <a:bodyPr/>
          <a:lstStyle/>
          <a:p>
            <a:r>
              <a:rPr lang="en-US" dirty="0">
                <a:ea typeface="Arial Unicode MS" pitchFamily="-110" charset="0"/>
                <a:cs typeface="Arial Unicode MS" pitchFamily="-110" charset="0"/>
              </a:rPr>
              <a:t>Identify parking spots on the map</a:t>
            </a:r>
          </a:p>
          <a:p>
            <a:endParaRPr lang="en-US" dirty="0">
              <a:ea typeface="Arial Unicode MS" pitchFamily="-110" charset="0"/>
              <a:cs typeface="Arial Unicode MS" pitchFamily="-110" charset="0"/>
            </a:endParaRPr>
          </a:p>
          <a:p>
            <a:r>
              <a:rPr lang="en-US" dirty="0"/>
              <a:t>Used data sources</a:t>
            </a:r>
          </a:p>
          <a:p>
            <a:pPr lvl="1"/>
            <a:r>
              <a:rPr lang="en-US" dirty="0"/>
              <a:t>Sensors</a:t>
            </a:r>
          </a:p>
          <a:p>
            <a:pPr lvl="2"/>
            <a:r>
              <a:rPr lang="en-US" dirty="0"/>
              <a:t>Monitor parking spot changes</a:t>
            </a:r>
          </a:p>
          <a:p>
            <a:pPr lvl="1"/>
            <a:r>
              <a:rPr lang="en-US" dirty="0"/>
              <a:t>Parking Meters (City of Aachen)</a:t>
            </a:r>
          </a:p>
          <a:p>
            <a:pPr lvl="2"/>
            <a:r>
              <a:rPr lang="en-US" dirty="0"/>
              <a:t>Historical data</a:t>
            </a:r>
          </a:p>
          <a:p>
            <a:pPr lvl="1"/>
            <a:r>
              <a:rPr lang="en-US" dirty="0"/>
              <a:t>Car Parks, Concerts, Weather, Traffic</a:t>
            </a:r>
          </a:p>
          <a:p>
            <a:pPr lvl="2"/>
            <a:r>
              <a:rPr lang="en-US" dirty="0"/>
              <a:t>Public available online</a:t>
            </a:r>
          </a:p>
          <a:p>
            <a:pPr lvl="2"/>
            <a:endParaRPr lang="en-US" dirty="0"/>
          </a:p>
          <a:p>
            <a:r>
              <a:rPr lang="en-US" dirty="0">
                <a:ea typeface="Arial Unicode MS" pitchFamily="-110" charset="0"/>
                <a:cs typeface="Arial Unicode MS" pitchFamily="-110" charset="0"/>
              </a:rPr>
              <a:t>Feature engineer</a:t>
            </a:r>
          </a:p>
          <a:p>
            <a:pPr lvl="1"/>
            <a:r>
              <a:rPr lang="en-US" dirty="0">
                <a:ea typeface="Arial Unicode MS" pitchFamily="-110" charset="0"/>
                <a:cs typeface="Arial Unicode MS" pitchFamily="-110" charset="0"/>
              </a:rPr>
              <a:t>Cluster parking spots into parking locations</a:t>
            </a:r>
          </a:p>
          <a:p>
            <a:pPr lvl="1"/>
            <a:r>
              <a:rPr lang="en-US" dirty="0">
                <a:ea typeface="Arial Unicode MS" pitchFamily="-110" charset="0"/>
                <a:cs typeface="Arial Unicode MS" pitchFamily="-110" charset="0"/>
              </a:rPr>
              <a:t>Associate events to PLs using (</a:t>
            </a:r>
            <a:r>
              <a:rPr lang="en-US" dirty="0" err="1">
                <a:ea typeface="Arial Unicode MS" pitchFamily="-110" charset="0"/>
                <a:cs typeface="Arial Unicode MS" pitchFamily="-110" charset="0"/>
              </a:rPr>
              <a:t>lat</a:t>
            </a:r>
            <a:r>
              <a:rPr lang="en-US" dirty="0">
                <a:ea typeface="Arial Unicode MS" pitchFamily="-110" charset="0"/>
                <a:cs typeface="Arial Unicode MS" pitchFamily="-110" charset="0"/>
              </a:rPr>
              <a:t>, </a:t>
            </a:r>
            <a:r>
              <a:rPr lang="en-US" dirty="0" err="1">
                <a:ea typeface="Arial Unicode MS" pitchFamily="-110" charset="0"/>
                <a:cs typeface="Arial Unicode MS" pitchFamily="-110" charset="0"/>
              </a:rPr>
              <a:t>lon</a:t>
            </a:r>
            <a:r>
              <a:rPr lang="en-US" dirty="0">
                <a:ea typeface="Arial Unicode MS" pitchFamily="-110" charset="0"/>
                <a:cs typeface="Arial Unicode MS" pitchFamily="-110" charset="0"/>
              </a:rPr>
              <a:t>) </a:t>
            </a:r>
          </a:p>
          <a:p>
            <a:pPr marL="914400" lvl="2" indent="0">
              <a:buNone/>
            </a:pPr>
            <a:r>
              <a:rPr lang="en-US" dirty="0"/>
              <a:t> </a:t>
            </a:r>
          </a:p>
          <a:p>
            <a:pPr marL="914400" lvl="2" indent="0">
              <a:buNone/>
            </a:pPr>
            <a:endParaRPr lang="en-US" dirty="0">
              <a:ea typeface="Arial Unicode MS" pitchFamily="-110" charset="0"/>
              <a:cs typeface="Arial Unicode MS" pitchFamily="-110" charset="0"/>
            </a:endParaRPr>
          </a:p>
          <a:p>
            <a:endParaRPr lang="en-US" dirty="0">
              <a:ea typeface="Arial Unicode MS" pitchFamily="-110" charset="0"/>
              <a:cs typeface="Arial Unicode MS" pitchFamily="-110" charset="0"/>
            </a:endParaRPr>
          </a:p>
        </p:txBody>
      </p:sp>
      <p:pic>
        <p:nvPicPr>
          <p:cNvPr id="43" name="Grafik 4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6273" y="769938"/>
            <a:ext cx="963612" cy="963612"/>
          </a:xfrm>
          <a:prstGeom prst="rect">
            <a:avLst/>
          </a:prstGeom>
        </p:spPr>
      </p:pic>
      <p:pic>
        <p:nvPicPr>
          <p:cNvPr id="44" name="Grafik 4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9885" y="2253962"/>
            <a:ext cx="1666877" cy="1476663"/>
          </a:xfrm>
          <a:prstGeom prst="rect">
            <a:avLst/>
          </a:prstGeom>
        </p:spPr>
      </p:pic>
      <p:pic>
        <p:nvPicPr>
          <p:cNvPr id="45" name="Grafik 4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9885" y="4600574"/>
            <a:ext cx="1733551" cy="1733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00365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1"/>
          <p:cNvSpPr>
            <a:spLocks noGrp="1"/>
          </p:cNvSpPr>
          <p:nvPr>
            <p:ph type="title"/>
          </p:nvPr>
        </p:nvSpPr>
        <p:spPr>
          <a:xfrm>
            <a:off x="166688" y="103188"/>
            <a:ext cx="8756650" cy="457200"/>
          </a:xfrm>
        </p:spPr>
        <p:txBody>
          <a:bodyPr/>
          <a:lstStyle/>
          <a:p>
            <a:r>
              <a:rPr lang="de-DE" dirty="0"/>
              <a:t>Approach (2/2)</a:t>
            </a:r>
          </a:p>
        </p:txBody>
      </p:sp>
      <p:sp>
        <p:nvSpPr>
          <p:cNvPr id="10" name="Inhaltsplatzhalter 2"/>
          <p:cNvSpPr>
            <a:spLocks noGrp="1"/>
          </p:cNvSpPr>
          <p:nvPr>
            <p:ph sz="quarter" idx="10"/>
          </p:nvPr>
        </p:nvSpPr>
        <p:spPr>
          <a:xfrm>
            <a:off x="73474" y="769377"/>
            <a:ext cx="8890394" cy="5922248"/>
          </a:xfrm>
        </p:spPr>
        <p:txBody>
          <a:bodyPr/>
          <a:lstStyle/>
          <a:p>
            <a:r>
              <a:rPr lang="en-US" dirty="0">
                <a:ea typeface="Arial Unicode MS" pitchFamily="-110" charset="0"/>
                <a:cs typeface="Arial Unicode MS" pitchFamily="-110" charset="0"/>
              </a:rPr>
              <a:t>Model / parking location</a:t>
            </a:r>
          </a:p>
          <a:p>
            <a:pPr lvl="1"/>
            <a:r>
              <a:rPr lang="en-US" dirty="0">
                <a:ea typeface="Arial Unicode MS" pitchFamily="-110" charset="0"/>
                <a:cs typeface="Arial Unicode MS" pitchFamily="-110" charset="0"/>
              </a:rPr>
              <a:t>Features: Timestamp, [...], Free Spots</a:t>
            </a:r>
          </a:p>
          <a:p>
            <a:pPr lvl="1"/>
            <a:r>
              <a:rPr lang="en-US" dirty="0">
                <a:ea typeface="Arial Unicode MS" pitchFamily="-110" charset="0"/>
                <a:cs typeface="Arial Unicode MS" pitchFamily="-110" charset="0"/>
              </a:rPr>
              <a:t>Target: Free Spots in 1h, 2h, etc.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Prediction Models</a:t>
            </a:r>
          </a:p>
          <a:p>
            <a:pPr lvl="1"/>
            <a:r>
              <a:rPr lang="en-US" dirty="0"/>
              <a:t>Neural Networks</a:t>
            </a:r>
          </a:p>
          <a:p>
            <a:pPr lvl="1"/>
            <a:r>
              <a:rPr lang="en-US" dirty="0"/>
              <a:t>Support Vector Machines</a:t>
            </a:r>
          </a:p>
          <a:p>
            <a:pPr lvl="1"/>
            <a:r>
              <a:rPr lang="en-US" dirty="0"/>
              <a:t>ARIMA</a:t>
            </a:r>
          </a:p>
          <a:p>
            <a:pPr lvl="1"/>
            <a:r>
              <a:rPr lang="en-US" dirty="0">
                <a:ea typeface="Arial Unicode MS" pitchFamily="-110" charset="0"/>
                <a:cs typeface="Arial Unicode MS" pitchFamily="-110" charset="0"/>
              </a:rPr>
              <a:t>…</a:t>
            </a:r>
          </a:p>
          <a:p>
            <a:pPr marL="457200" lvl="1" indent="0">
              <a:buNone/>
            </a:pPr>
            <a:endParaRPr lang="en-US" dirty="0">
              <a:ea typeface="Arial Unicode MS" pitchFamily="-110" charset="0"/>
              <a:cs typeface="Arial Unicode MS" pitchFamily="-110" charset="0"/>
            </a:endParaRPr>
          </a:p>
          <a:p>
            <a:r>
              <a:rPr lang="en-US" dirty="0">
                <a:ea typeface="Arial Unicode MS" pitchFamily="-110" charset="0"/>
                <a:cs typeface="Arial Unicode MS" pitchFamily="-110" charset="0"/>
              </a:rPr>
              <a:t>Define similarity measures for parking locations</a:t>
            </a:r>
          </a:p>
          <a:p>
            <a:pPr lvl="1"/>
            <a:r>
              <a:rPr lang="en-US" dirty="0">
                <a:ea typeface="Arial Unicode MS" pitchFamily="-110" charset="0"/>
                <a:cs typeface="Arial Unicode MS" pitchFamily="-110" charset="0"/>
              </a:rPr>
              <a:t>Based on parking providers and PL size</a:t>
            </a:r>
          </a:p>
          <a:p>
            <a:pPr marL="0" indent="0">
              <a:buNone/>
            </a:pPr>
            <a:endParaRPr lang="en-US" dirty="0">
              <a:ea typeface="Arial Unicode MS" pitchFamily="-110" charset="0"/>
              <a:cs typeface="Arial Unicode MS" pitchFamily="-110" charset="0"/>
            </a:endParaRPr>
          </a:p>
          <a:p>
            <a:pPr lvl="1"/>
            <a:endParaRPr lang="en-US" dirty="0">
              <a:ea typeface="Arial Unicode MS" pitchFamily="-110" charset="0"/>
              <a:cs typeface="Arial Unicode MS" pitchFamily="-110" charset="0"/>
            </a:endParaRPr>
          </a:p>
          <a:p>
            <a:pPr lvl="1"/>
            <a:endParaRPr lang="en-US" dirty="0">
              <a:ea typeface="Arial Unicode MS" pitchFamily="-110" charset="0"/>
              <a:cs typeface="Arial Unicode MS" pitchFamily="-110" charset="0"/>
            </a:endParaRPr>
          </a:p>
          <a:p>
            <a:pPr lvl="1"/>
            <a:endParaRPr lang="en-US" dirty="0">
              <a:ea typeface="Arial Unicode MS" pitchFamily="-110" charset="0"/>
              <a:cs typeface="Arial Unicode MS" pitchFamily="-110" charset="0"/>
            </a:endParaRPr>
          </a:p>
          <a:p>
            <a:endParaRPr lang="en-US" dirty="0">
              <a:ea typeface="Arial Unicode MS" pitchFamily="-110" charset="0"/>
              <a:cs typeface="Arial Unicode MS" pitchFamily="-110" charset="0"/>
            </a:endParaRPr>
          </a:p>
          <a:p>
            <a:pPr lvl="1"/>
            <a:endParaRPr lang="en-US" dirty="0">
              <a:ea typeface="Arial Unicode MS" pitchFamily="-110" charset="0"/>
              <a:cs typeface="Arial Unicode MS" pitchFamily="-110" charset="0"/>
            </a:endParaRPr>
          </a:p>
          <a:p>
            <a:endParaRPr lang="de-DE" dirty="0"/>
          </a:p>
        </p:txBody>
      </p:sp>
      <p:pic>
        <p:nvPicPr>
          <p:cNvPr id="11" name="Grafik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0735" y="2416683"/>
            <a:ext cx="3104953" cy="2069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74951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 bwMode="auto">
          <a:xfrm>
            <a:off x="166688" y="103188"/>
            <a:ext cx="8756650" cy="4572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dirty="0">
                <a:ea typeface="Arial Unicode MS" pitchFamily="-110" charset="0"/>
                <a:cs typeface="Arial Unicode MS" pitchFamily="-110" charset="0"/>
              </a:rPr>
              <a:t>Challenges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quarter" idx="10"/>
          </p:nvPr>
        </p:nvSpPr>
        <p:spPr>
          <a:xfrm>
            <a:off x="73025" y="769938"/>
            <a:ext cx="8891588" cy="5921375"/>
          </a:xfrm>
        </p:spPr>
        <p:txBody>
          <a:bodyPr/>
          <a:lstStyle/>
          <a:p>
            <a:r>
              <a:rPr lang="en-US" dirty="0">
                <a:ea typeface="Arial Unicode MS" pitchFamily="-110" charset="0"/>
                <a:cs typeface="Arial Unicode MS" pitchFamily="-110" charset="0"/>
              </a:rPr>
              <a:t>Parking-data shortage</a:t>
            </a:r>
          </a:p>
          <a:p>
            <a:pPr lvl="1"/>
            <a:r>
              <a:rPr lang="en-US" dirty="0">
                <a:ea typeface="Arial Unicode MS" pitchFamily="-110" charset="0"/>
                <a:cs typeface="Arial Unicode MS" pitchFamily="-110" charset="0"/>
              </a:rPr>
              <a:t>Interpolation of sparse parking data</a:t>
            </a:r>
          </a:p>
          <a:p>
            <a:pPr lvl="1"/>
            <a:r>
              <a:rPr lang="en-US" dirty="0">
                <a:ea typeface="Arial Unicode MS" pitchFamily="-110" charset="0"/>
                <a:cs typeface="Arial Unicode MS" pitchFamily="-110" charset="0"/>
              </a:rPr>
              <a:t>On-site collection of data</a:t>
            </a:r>
          </a:p>
          <a:p>
            <a:pPr lvl="1"/>
            <a:r>
              <a:rPr lang="en-US" dirty="0">
                <a:ea typeface="Arial Unicode MS" pitchFamily="-110" charset="0"/>
                <a:cs typeface="Arial Unicode MS" pitchFamily="-110" charset="0"/>
              </a:rPr>
              <a:t>Use online available data</a:t>
            </a:r>
          </a:p>
          <a:p>
            <a:endParaRPr lang="en-US" dirty="0">
              <a:ea typeface="Arial Unicode MS" pitchFamily="-110" charset="0"/>
              <a:cs typeface="Arial Unicode MS" pitchFamily="-110" charset="0"/>
            </a:endParaRPr>
          </a:p>
          <a:p>
            <a:r>
              <a:rPr lang="en-US" dirty="0">
                <a:ea typeface="Arial Unicode MS" pitchFamily="-110" charset="0"/>
                <a:cs typeface="Arial Unicode MS" pitchFamily="-110" charset="0"/>
              </a:rPr>
              <a:t>Identification of Parking Spots</a:t>
            </a:r>
          </a:p>
          <a:p>
            <a:pPr lvl="1"/>
            <a:r>
              <a:rPr lang="en-US" dirty="0">
                <a:ea typeface="Arial Unicode MS" pitchFamily="-110" charset="0"/>
                <a:cs typeface="Arial Unicode MS" pitchFamily="-110" charset="0"/>
              </a:rPr>
              <a:t>Data is not up to date</a:t>
            </a:r>
          </a:p>
          <a:p>
            <a:pPr lvl="1"/>
            <a:r>
              <a:rPr lang="en-US" dirty="0">
                <a:ea typeface="Arial Unicode MS" pitchFamily="-110" charset="0"/>
                <a:cs typeface="Arial Unicode MS" pitchFamily="-110" charset="0"/>
              </a:rPr>
              <a:t>Short-term closing of streets / construction-sites</a:t>
            </a:r>
          </a:p>
          <a:p>
            <a:pPr marL="457200" lvl="1" indent="0">
              <a:buNone/>
            </a:pPr>
            <a:endParaRPr lang="en-US" dirty="0">
              <a:ea typeface="Arial Unicode MS" pitchFamily="-110" charset="0"/>
              <a:cs typeface="Arial Unicode MS" pitchFamily="-110" charset="0"/>
            </a:endParaRPr>
          </a:p>
          <a:p>
            <a:r>
              <a:rPr lang="en-US" dirty="0">
                <a:ea typeface="Arial Unicode MS" pitchFamily="-110" charset="0"/>
                <a:cs typeface="Arial Unicode MS" pitchFamily="-110" charset="0"/>
              </a:rPr>
              <a:t>Events not captured</a:t>
            </a:r>
          </a:p>
          <a:p>
            <a:pPr lvl="1"/>
            <a:r>
              <a:rPr lang="en-US" dirty="0">
                <a:ea typeface="Arial Unicode MS" pitchFamily="-110" charset="0"/>
                <a:cs typeface="Arial Unicode MS" pitchFamily="-110" charset="0"/>
              </a:rPr>
              <a:t>E.g. Demonstration suspends traffic for streets</a:t>
            </a:r>
          </a:p>
          <a:p>
            <a:pPr lvl="1"/>
            <a:r>
              <a:rPr lang="en-US" dirty="0">
                <a:ea typeface="Arial Unicode MS" pitchFamily="-110" charset="0"/>
                <a:cs typeface="Arial Unicode MS" pitchFamily="-110" charset="0"/>
              </a:rPr>
              <a:t>Unexpected incidents</a:t>
            </a:r>
          </a:p>
        </p:txBody>
      </p:sp>
      <p:pic>
        <p:nvPicPr>
          <p:cNvPr id="12" name="Grafik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3188" y="2876831"/>
            <a:ext cx="1337224" cy="1346198"/>
          </a:xfrm>
          <a:prstGeom prst="rect">
            <a:avLst/>
          </a:prstGeom>
        </p:spPr>
      </p:pic>
      <p:pic>
        <p:nvPicPr>
          <p:cNvPr id="13" name="Grafik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081" y="4896128"/>
            <a:ext cx="1255438" cy="1255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70159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 bwMode="auto">
          <a:xfrm>
            <a:off x="166688" y="103188"/>
            <a:ext cx="8756650" cy="4572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de-DE" dirty="0">
                <a:ea typeface="Arial Unicode MS" pitchFamily="-110" charset="0"/>
                <a:cs typeface="Arial Unicode MS" pitchFamily="-110" charset="0"/>
              </a:rPr>
              <a:t>Evaluation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0"/>
          </p:nvPr>
        </p:nvSpPr>
        <p:spPr>
          <a:xfrm>
            <a:off x="73025" y="769938"/>
            <a:ext cx="8891588" cy="5921375"/>
          </a:xfrm>
        </p:spPr>
        <p:txBody>
          <a:bodyPr/>
          <a:lstStyle/>
          <a:p>
            <a:r>
              <a:rPr lang="en-US" dirty="0">
                <a:ea typeface="Arial Unicode MS" pitchFamily="-110" charset="0"/>
                <a:cs typeface="Arial Unicode MS" pitchFamily="-110" charset="0"/>
              </a:rPr>
              <a:t>…during Feature Selection</a:t>
            </a:r>
          </a:p>
          <a:p>
            <a:pPr lvl="1"/>
            <a:r>
              <a:rPr lang="en-US" dirty="0">
                <a:ea typeface="Arial Unicode MS" pitchFamily="-110" charset="0"/>
                <a:cs typeface="Arial Unicode MS" pitchFamily="-110" charset="0"/>
              </a:rPr>
              <a:t>Visualize and check independence of ML features</a:t>
            </a:r>
          </a:p>
          <a:p>
            <a:endParaRPr lang="en-US" dirty="0">
              <a:ea typeface="Arial Unicode MS" pitchFamily="-110" charset="0"/>
              <a:cs typeface="Arial Unicode MS" pitchFamily="-110" charset="0"/>
            </a:endParaRPr>
          </a:p>
          <a:p>
            <a:r>
              <a:rPr lang="en-US" dirty="0">
                <a:ea typeface="Arial Unicode MS" pitchFamily="-110" charset="0"/>
                <a:cs typeface="Arial Unicode MS" pitchFamily="-110" charset="0"/>
              </a:rPr>
              <a:t>…during Parking Location Clustering</a:t>
            </a:r>
          </a:p>
          <a:p>
            <a:pPr lvl="1"/>
            <a:r>
              <a:rPr lang="en-US" dirty="0">
                <a:ea typeface="Arial Unicode MS" pitchFamily="-110" charset="0"/>
                <a:cs typeface="Arial Unicode MS" pitchFamily="-110" charset="0"/>
              </a:rPr>
              <a:t>Check parking-provider separation of parking spots</a:t>
            </a:r>
          </a:p>
          <a:p>
            <a:pPr marL="457200" lvl="1" indent="0">
              <a:buNone/>
            </a:pPr>
            <a:endParaRPr lang="en-US" dirty="0">
              <a:ea typeface="Arial Unicode MS" pitchFamily="-110" charset="0"/>
              <a:cs typeface="Arial Unicode MS" pitchFamily="-110" charset="0"/>
            </a:endParaRPr>
          </a:p>
          <a:p>
            <a:r>
              <a:rPr lang="en-US" dirty="0">
                <a:ea typeface="Arial Unicode MS" pitchFamily="-110" charset="0"/>
                <a:cs typeface="Arial Unicode MS" pitchFamily="-110" charset="0"/>
              </a:rPr>
              <a:t>Compare forecasted to real-time values</a:t>
            </a:r>
          </a:p>
          <a:p>
            <a:pPr lvl="1"/>
            <a:r>
              <a:rPr lang="en-US" dirty="0">
                <a:ea typeface="Arial Unicode MS" pitchFamily="-110" charset="0"/>
                <a:cs typeface="Arial Unicode MS" pitchFamily="-110" charset="0"/>
              </a:rPr>
              <a:t>Detect and explain differences</a:t>
            </a:r>
          </a:p>
          <a:p>
            <a:pPr lvl="1"/>
            <a:r>
              <a:rPr lang="en-US" dirty="0">
                <a:ea typeface="Arial Unicode MS" pitchFamily="-110" charset="0"/>
                <a:cs typeface="Arial Unicode MS" pitchFamily="-110" charset="0"/>
              </a:rPr>
              <a:t>Add Feature and reiterate</a:t>
            </a:r>
          </a:p>
          <a:p>
            <a:pPr marL="457200" lvl="1" indent="0">
              <a:buNone/>
            </a:pPr>
            <a:endParaRPr lang="en-US" dirty="0">
              <a:ea typeface="Arial Unicode MS" pitchFamily="-110" charset="0"/>
              <a:cs typeface="Arial Unicode MS" pitchFamily="-110" charset="0"/>
            </a:endParaRPr>
          </a:p>
          <a:p>
            <a:r>
              <a:rPr lang="en-US" dirty="0">
                <a:ea typeface="Arial Unicode MS" pitchFamily="-110" charset="0"/>
                <a:cs typeface="Arial Unicode MS" pitchFamily="-110" charset="0"/>
              </a:rPr>
              <a:t>Visualize Parking Profiles </a:t>
            </a:r>
          </a:p>
          <a:p>
            <a:pPr lvl="1"/>
            <a:r>
              <a:rPr lang="en-US" dirty="0">
                <a:ea typeface="Arial Unicode MS" pitchFamily="-110" charset="0"/>
                <a:cs typeface="Arial Unicode MS" pitchFamily="-110" charset="0"/>
              </a:rPr>
              <a:t>make associations to parking activities</a:t>
            </a:r>
          </a:p>
          <a:p>
            <a:pPr lvl="1"/>
            <a:endParaRPr lang="en-US" dirty="0">
              <a:ea typeface="Arial Unicode MS" pitchFamily="-110" charset="0"/>
              <a:cs typeface="Arial Unicode MS" pitchFamily="-110" charset="0"/>
            </a:endParaRPr>
          </a:p>
          <a:p>
            <a:pPr lvl="1"/>
            <a:endParaRPr lang="en-US" dirty="0">
              <a:ea typeface="Arial Unicode MS" pitchFamily="-110" charset="0"/>
              <a:cs typeface="Arial Unicode MS" pitchFamily="-110" charset="0"/>
            </a:endParaRPr>
          </a:p>
        </p:txBody>
      </p:sp>
      <p:pic>
        <p:nvPicPr>
          <p:cNvPr id="11" name="Grafik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8875" y="3429000"/>
            <a:ext cx="2584463" cy="159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37115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 bwMode="auto">
          <a:xfrm>
            <a:off x="166688" y="103188"/>
            <a:ext cx="8756650" cy="4572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dirty="0">
                <a:ea typeface="Arial Unicode MS" pitchFamily="-110" charset="0"/>
                <a:cs typeface="Arial Unicode MS" pitchFamily="-110" charset="0"/>
              </a:rPr>
              <a:t>Time Planning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quarter" idx="10"/>
          </p:nvPr>
        </p:nvSpPr>
        <p:spPr>
          <a:xfrm>
            <a:off x="73025" y="769938"/>
            <a:ext cx="8891588" cy="5921375"/>
          </a:xfrm>
        </p:spPr>
        <p:txBody>
          <a:bodyPr/>
          <a:lstStyle/>
          <a:p>
            <a:r>
              <a:rPr lang="en-US" dirty="0">
                <a:ea typeface="Arial Unicode MS" pitchFamily="-110" charset="0"/>
                <a:cs typeface="Arial Unicode MS" pitchFamily="-110" charset="0"/>
              </a:rPr>
              <a:t>Literature Review (2 weeks)</a:t>
            </a:r>
          </a:p>
          <a:p>
            <a:pPr lvl="1"/>
            <a:r>
              <a:rPr lang="en-US" dirty="0">
                <a:ea typeface="Arial Unicode MS" pitchFamily="-110" charset="0"/>
                <a:cs typeface="Arial Unicode MS" pitchFamily="-110" charset="0"/>
              </a:rPr>
              <a:t>Identify relevant sources</a:t>
            </a:r>
          </a:p>
          <a:p>
            <a:r>
              <a:rPr lang="en-US" dirty="0">
                <a:ea typeface="Arial Unicode MS" pitchFamily="-110" charset="0"/>
                <a:cs typeface="Arial Unicode MS" pitchFamily="-110" charset="0"/>
              </a:rPr>
              <a:t>Concept Design (2 weeks)</a:t>
            </a:r>
          </a:p>
          <a:p>
            <a:pPr lvl="1"/>
            <a:r>
              <a:rPr lang="en-US" dirty="0">
                <a:ea typeface="Arial Unicode MS" pitchFamily="-110" charset="0"/>
                <a:cs typeface="Arial Unicode MS" pitchFamily="-110" charset="0"/>
              </a:rPr>
              <a:t>Decide on in-detail approach </a:t>
            </a:r>
          </a:p>
          <a:p>
            <a:r>
              <a:rPr lang="en-US" dirty="0">
                <a:ea typeface="Arial Unicode MS" pitchFamily="-110" charset="0"/>
                <a:cs typeface="Arial Unicode MS" pitchFamily="-110" charset="0"/>
              </a:rPr>
              <a:t>Implementation (10 weeks)</a:t>
            </a:r>
          </a:p>
          <a:p>
            <a:pPr lvl="1"/>
            <a:r>
              <a:rPr lang="en-US" dirty="0">
                <a:ea typeface="Arial Unicode MS" pitchFamily="-110" charset="0"/>
                <a:cs typeface="Arial Unicode MS" pitchFamily="-110" charset="0"/>
              </a:rPr>
              <a:t>Architecture design (2 weeks)</a:t>
            </a:r>
          </a:p>
          <a:p>
            <a:pPr lvl="1"/>
            <a:r>
              <a:rPr lang="en-US" dirty="0">
                <a:ea typeface="Arial Unicode MS" pitchFamily="-110" charset="0"/>
                <a:cs typeface="Arial Unicode MS" pitchFamily="-110" charset="0"/>
              </a:rPr>
              <a:t>Feature collection and engineering (4 weeks)</a:t>
            </a:r>
          </a:p>
          <a:p>
            <a:pPr lvl="1"/>
            <a:r>
              <a:rPr lang="en-US" dirty="0">
                <a:ea typeface="Arial Unicode MS" pitchFamily="-110" charset="0"/>
                <a:cs typeface="Arial Unicode MS" pitchFamily="-110" charset="0"/>
              </a:rPr>
              <a:t>Model application (4 weeks)</a:t>
            </a:r>
          </a:p>
          <a:p>
            <a:r>
              <a:rPr lang="en-US" dirty="0">
                <a:ea typeface="Arial Unicode MS" pitchFamily="-110" charset="0"/>
                <a:cs typeface="Arial Unicode MS" pitchFamily="-110" charset="0"/>
              </a:rPr>
              <a:t>Evaluation (3 weeks)</a:t>
            </a:r>
          </a:p>
          <a:p>
            <a:r>
              <a:rPr lang="en-US" dirty="0">
                <a:ea typeface="Arial Unicode MS" pitchFamily="-110" charset="0"/>
                <a:cs typeface="Arial Unicode MS" pitchFamily="-110" charset="0"/>
              </a:rPr>
              <a:t>Writing and Documentation (6 weeks)</a:t>
            </a:r>
          </a:p>
          <a:p>
            <a:endParaRPr lang="en-US" dirty="0">
              <a:ea typeface="Arial Unicode MS" pitchFamily="-110" charset="0"/>
              <a:cs typeface="Arial Unicode MS" pitchFamily="-110" charset="0"/>
            </a:endParaRPr>
          </a:p>
          <a:p>
            <a:r>
              <a:rPr lang="en-US" dirty="0">
                <a:ea typeface="Arial Unicode MS" pitchFamily="-110" charset="0"/>
                <a:cs typeface="Arial Unicode MS" pitchFamily="-110" charset="0"/>
              </a:rPr>
              <a:t>Buffer (1 week)</a:t>
            </a:r>
          </a:p>
        </p:txBody>
      </p:sp>
      <p:pic>
        <p:nvPicPr>
          <p:cNvPr id="12" name="Picture 3" descr="C:\Users\Andre\AppData\Local\Microsoft\Windows\Temporary Internet Files\Content.IE5\12DDMK68\MC900432530[1]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3434" y="1135292"/>
            <a:ext cx="1225481" cy="841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Arrow Connector 84"/>
          <p:cNvCxnSpPr/>
          <p:nvPr/>
        </p:nvCxnSpPr>
        <p:spPr bwMode="auto">
          <a:xfrm flipH="1">
            <a:off x="7114052" y="2723069"/>
            <a:ext cx="1543293" cy="0"/>
          </a:xfrm>
          <a:prstGeom prst="straightConnector1">
            <a:avLst/>
          </a:prstGeom>
          <a:solidFill>
            <a:srgbClr val="EAEAEA"/>
          </a:solidFill>
          <a:ln w="152400" cap="flat" cmpd="sng" algn="ctr">
            <a:solidFill>
              <a:srgbClr val="E73B00"/>
            </a:solidFill>
            <a:prstDash val="solid"/>
            <a:round/>
            <a:headEnd type="none" w="med" len="med"/>
            <a:tailEnd type="triangle" w="sm" len="sm"/>
          </a:ln>
          <a:effectLst/>
        </p:spPr>
      </p:cxnSp>
      <p:pic>
        <p:nvPicPr>
          <p:cNvPr id="14" name="Picture 4" descr="C:\Users\Andre\AppData\Local\Microsoft\Windows\Temporary Internet Files\Content.IE5\8EHR9GJF\MC900434929[1]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605" y="3983848"/>
            <a:ext cx="1999136" cy="1999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218188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 bwMode="auto">
          <a:xfrm>
            <a:off x="166688" y="103188"/>
            <a:ext cx="8756650" cy="4572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dirty="0">
                <a:ea typeface="Arial Unicode MS" pitchFamily="-110" charset="0"/>
                <a:cs typeface="Arial Unicode MS" pitchFamily="-110" charset="0"/>
              </a:rPr>
              <a:t>Conclusion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0"/>
          </p:nvPr>
        </p:nvSpPr>
        <p:spPr>
          <a:xfrm>
            <a:off x="73025" y="769938"/>
            <a:ext cx="8891588" cy="5921375"/>
          </a:xfrm>
        </p:spPr>
        <p:txBody>
          <a:bodyPr/>
          <a:lstStyle/>
          <a:p>
            <a:endParaRPr lang="en-US" dirty="0">
              <a:ea typeface="Arial Unicode MS" pitchFamily="-110" charset="0"/>
              <a:cs typeface="Arial Unicode MS" pitchFamily="-110" charset="0"/>
            </a:endParaRPr>
          </a:p>
          <a:p>
            <a:r>
              <a:rPr lang="en-US" dirty="0">
                <a:ea typeface="Arial Unicode MS" pitchFamily="-110" charset="0"/>
                <a:cs typeface="Arial Unicode MS" pitchFamily="-110" charset="0"/>
              </a:rPr>
              <a:t>Tackling the parking problem in cities</a:t>
            </a:r>
          </a:p>
          <a:p>
            <a:endParaRPr lang="en-US" dirty="0">
              <a:ea typeface="Arial Unicode MS" pitchFamily="-110" charset="0"/>
              <a:cs typeface="Arial Unicode MS" pitchFamily="-110" charset="0"/>
            </a:endParaRPr>
          </a:p>
          <a:p>
            <a:endParaRPr lang="en-US" dirty="0">
              <a:ea typeface="Arial Unicode MS" pitchFamily="-110" charset="0"/>
              <a:cs typeface="Arial Unicode MS" pitchFamily="-110" charset="0"/>
            </a:endParaRPr>
          </a:p>
          <a:p>
            <a:r>
              <a:rPr lang="en-US" dirty="0">
                <a:ea typeface="Arial Unicode MS" pitchFamily="-110" charset="0"/>
                <a:cs typeface="Arial Unicode MS" pitchFamily="-110" charset="0"/>
              </a:rPr>
              <a:t>Complementary data sources</a:t>
            </a:r>
          </a:p>
          <a:p>
            <a:endParaRPr lang="en-US" dirty="0">
              <a:ea typeface="Arial Unicode MS" pitchFamily="-110" charset="0"/>
              <a:cs typeface="Arial Unicode MS" pitchFamily="-110" charset="0"/>
            </a:endParaRPr>
          </a:p>
          <a:p>
            <a:r>
              <a:rPr lang="en-US" dirty="0">
                <a:ea typeface="Arial Unicode MS" pitchFamily="-110" charset="0"/>
                <a:cs typeface="Arial Unicode MS" pitchFamily="-110" charset="0"/>
              </a:rPr>
              <a:t>Train models with current &amp; historical data</a:t>
            </a:r>
          </a:p>
          <a:p>
            <a:pPr marL="0" indent="0">
              <a:buNone/>
            </a:pPr>
            <a:endParaRPr lang="en-US" dirty="0">
              <a:ea typeface="Arial Unicode MS" pitchFamily="-110" charset="0"/>
              <a:cs typeface="Arial Unicode MS" pitchFamily="-110" charset="0"/>
            </a:endParaRPr>
          </a:p>
          <a:p>
            <a:r>
              <a:rPr lang="en-US" dirty="0">
                <a:ea typeface="Arial Unicode MS" pitchFamily="-110" charset="0"/>
                <a:cs typeface="Arial Unicode MS" pitchFamily="-110" charset="0"/>
              </a:rPr>
              <a:t>Apply models where no data exists</a:t>
            </a:r>
          </a:p>
          <a:p>
            <a:endParaRPr lang="en-US" dirty="0">
              <a:ea typeface="Arial Unicode MS" pitchFamily="-110" charset="0"/>
              <a:cs typeface="Arial Unicode MS" pitchFamily="-110" charset="0"/>
            </a:endParaRPr>
          </a:p>
          <a:p>
            <a:r>
              <a:rPr lang="en-US" dirty="0">
                <a:ea typeface="Arial Unicode MS" pitchFamily="-110" charset="0"/>
                <a:cs typeface="Arial Unicode MS" pitchFamily="-110" charset="0"/>
              </a:rPr>
              <a:t>Use the application to answer simple driver queries</a:t>
            </a:r>
          </a:p>
          <a:p>
            <a:pPr lvl="1"/>
            <a:endParaRPr lang="en-US" dirty="0">
              <a:ea typeface="Arial Unicode MS" pitchFamily="-110" charset="0"/>
              <a:cs typeface="Arial Unicode MS" pitchFamily="-110" charset="0"/>
            </a:endParaRPr>
          </a:p>
          <a:p>
            <a:pPr marL="0" indent="0">
              <a:buNone/>
            </a:pPr>
            <a:endParaRPr lang="en-US" dirty="0">
              <a:ea typeface="Arial Unicode MS" pitchFamily="-110" charset="0"/>
              <a:cs typeface="Arial Unicode MS" pitchFamily="-110" charset="0"/>
            </a:endParaRPr>
          </a:p>
          <a:p>
            <a:endParaRPr lang="en-US" dirty="0">
              <a:ea typeface="Arial Unicode MS" pitchFamily="-110" charset="0"/>
              <a:cs typeface="Arial Unicode MS" pitchFamily="-110" charset="0"/>
            </a:endParaRPr>
          </a:p>
        </p:txBody>
      </p:sp>
      <p:pic>
        <p:nvPicPr>
          <p:cNvPr id="11" name="Grafik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5140" y="903289"/>
            <a:ext cx="2097880" cy="1389505"/>
          </a:xfrm>
          <a:prstGeom prst="rect">
            <a:avLst/>
          </a:prstGeom>
        </p:spPr>
      </p:pic>
      <p:pic>
        <p:nvPicPr>
          <p:cNvPr id="15" name="Grafik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5582" y="2502344"/>
            <a:ext cx="950118" cy="950118"/>
          </a:xfrm>
          <a:prstGeom prst="rect">
            <a:avLst/>
          </a:prstGeom>
        </p:spPr>
      </p:pic>
      <p:pic>
        <p:nvPicPr>
          <p:cNvPr id="16" name="Grafik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4395" y="2555042"/>
            <a:ext cx="844720" cy="844720"/>
          </a:xfrm>
          <a:prstGeom prst="rect">
            <a:avLst/>
          </a:prstGeom>
        </p:spPr>
      </p:pic>
      <p:pic>
        <p:nvPicPr>
          <p:cNvPr id="17" name="Grafik 1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2167" y="2627028"/>
            <a:ext cx="737174" cy="700749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18" name="Grafik 1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4947" y="3659453"/>
            <a:ext cx="1074439" cy="1910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73696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heme/theme1.xml><?xml version="1.0" encoding="utf-8"?>
<a:theme xmlns:a="http://schemas.openxmlformats.org/drawingml/2006/main" name="Vorlesungen-Layout">
  <a:themeElements>
    <a:clrScheme name="Ds-Template">
      <a:dk1>
        <a:srgbClr val="000000"/>
      </a:dk1>
      <a:lt1>
        <a:sysClr val="window" lastClr="FFFFFF"/>
      </a:lt1>
      <a:dk2>
        <a:srgbClr val="000000"/>
      </a:dk2>
      <a:lt2>
        <a:srgbClr val="BBC0AC"/>
      </a:lt2>
      <a:accent1>
        <a:srgbClr val="EEAC19"/>
      </a:accent1>
      <a:accent2>
        <a:srgbClr val="E07602"/>
      </a:accent2>
      <a:accent3>
        <a:srgbClr val="9FF726"/>
      </a:accent3>
      <a:accent4>
        <a:srgbClr val="8BA8D3"/>
      </a:accent4>
      <a:accent5>
        <a:srgbClr val="21449B"/>
      </a:accent5>
      <a:accent6>
        <a:srgbClr val="5E82B7"/>
      </a:accent6>
      <a:hlink>
        <a:srgbClr val="DF7408"/>
      </a:hlink>
      <a:folHlink>
        <a:srgbClr val="DE720C"/>
      </a:folHlink>
    </a:clrScheme>
    <a:fontScheme name="Vorlesungen-Layout">
      <a:majorFont>
        <a:latin typeface="Arial Rounded MT Bold"/>
        <a:ea typeface=""/>
        <a:cs typeface=""/>
      </a:majorFont>
      <a:minorFont>
        <a:latin typeface="Arial Rounded MT Bol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EAEAEA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 Unicode MS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EAEAEA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 Unicode MS" pitchFamily="34" charset="-128"/>
          </a:defRPr>
        </a:defPPr>
      </a:lstStyle>
    </a:lnDef>
  </a:objectDefaults>
  <a:extraClrSchemeLst>
    <a:extraClrScheme>
      <a:clrScheme name="Vorlesungen-Layou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esungen-Layout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orlesungen-Layout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esungen-Layout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esungen-Layout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esungen-Layout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esungen-Layout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1459</Words>
  <Application>Microsoft Office PowerPoint</Application>
  <PresentationFormat>Bildschirmpräsentation (4:3)</PresentationFormat>
  <Paragraphs>216</Paragraphs>
  <Slides>11</Slides>
  <Notes>11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11</vt:i4>
      </vt:variant>
    </vt:vector>
  </HeadingPairs>
  <TitlesOfParts>
    <vt:vector size="19" baseType="lpstr">
      <vt:lpstr>Arial Unicode MS</vt:lpstr>
      <vt:lpstr>Courier New</vt:lpstr>
      <vt:lpstr>Wingdings 2</vt:lpstr>
      <vt:lpstr>Arial Rounded MT Bold</vt:lpstr>
      <vt:lpstr>Wingdings 3</vt:lpstr>
      <vt:lpstr>Arial</vt:lpstr>
      <vt:lpstr>Verdana</vt:lpstr>
      <vt:lpstr>Vorlesungen-Layout</vt:lpstr>
      <vt:lpstr>  Predicting Free Parking Spots using       Data Analytics and Machine Learning                       +                  +</vt:lpstr>
      <vt:lpstr>Motivation</vt:lpstr>
      <vt:lpstr>Goals</vt:lpstr>
      <vt:lpstr>Approach (1/2)</vt:lpstr>
      <vt:lpstr>Approach (2/2)</vt:lpstr>
      <vt:lpstr>Challenges</vt:lpstr>
      <vt:lpstr>Evaluation</vt:lpstr>
      <vt:lpstr>Time Planning</vt:lpstr>
      <vt:lpstr>Conclusion</vt:lpstr>
      <vt:lpstr>Backup: Model Construction</vt:lpstr>
      <vt:lpstr>Back-up: Related Work</vt:lpstr>
    </vt:vector>
  </TitlesOfParts>
  <Manager/>
  <Company>Schuh Group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comsys-slide-template-Arial_4.pptx</dc:title>
  <dc:subject/>
  <dc:creator>ionita</dc:creator>
  <cp:keywords/>
  <dc:description/>
  <cp:lastModifiedBy>Andrei Ionita</cp:lastModifiedBy>
  <cp:revision>2081</cp:revision>
  <cp:lastPrinted>2009-03-26T18:25:42Z</cp:lastPrinted>
  <dcterms:created xsi:type="dcterms:W3CDTF">2009-04-03T11:12:54Z</dcterms:created>
  <dcterms:modified xsi:type="dcterms:W3CDTF">2016-12-07T11:11:12Z</dcterms:modified>
  <cp:category/>
</cp:coreProperties>
</file>